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gif" ContentType="image/gif"/>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82" r:id="rId5"/>
    <p:sldId id="260" r:id="rId6"/>
    <p:sldId id="261" r:id="rId7"/>
    <p:sldId id="262" r:id="rId8"/>
    <p:sldId id="263" r:id="rId9"/>
    <p:sldId id="264" r:id="rId10"/>
    <p:sldId id="265" r:id="rId11"/>
    <p:sldId id="267" r:id="rId12"/>
    <p:sldId id="268" r:id="rId13"/>
    <p:sldId id="269" r:id="rId14"/>
    <p:sldId id="270" r:id="rId15"/>
    <p:sldId id="284" r:id="rId16"/>
    <p:sldId id="272" r:id="rId17"/>
    <p:sldId id="274" r:id="rId18"/>
    <p:sldId id="275" r:id="rId19"/>
    <p:sldId id="277" r:id="rId20"/>
    <p:sldId id="279" r:id="rId21"/>
    <p:sldId id="280" r:id="rId22"/>
  </p:sldIdLst>
  <p:sldSz cx="7561263" cy="10801350"/>
  <p:notesSz cx="6858000" cy="9144000"/>
  <p:defaultTextStyle>
    <a:defPPr>
      <a:defRPr lang="ru-RU"/>
    </a:defPPr>
    <a:lvl1pPr marL="0" algn="l" defTabSz="1049274" rtl="0" eaLnBrk="1" latinLnBrk="0" hangingPunct="1">
      <a:defRPr sz="2100" kern="1200">
        <a:solidFill>
          <a:schemeClr val="tx1"/>
        </a:solidFill>
        <a:latin typeface="+mn-lt"/>
        <a:ea typeface="+mn-ea"/>
        <a:cs typeface="+mn-cs"/>
      </a:defRPr>
    </a:lvl1pPr>
    <a:lvl2pPr marL="524637" algn="l" defTabSz="1049274" rtl="0" eaLnBrk="1" latinLnBrk="0" hangingPunct="1">
      <a:defRPr sz="2100" kern="1200">
        <a:solidFill>
          <a:schemeClr val="tx1"/>
        </a:solidFill>
        <a:latin typeface="+mn-lt"/>
        <a:ea typeface="+mn-ea"/>
        <a:cs typeface="+mn-cs"/>
      </a:defRPr>
    </a:lvl2pPr>
    <a:lvl3pPr marL="1049274" algn="l" defTabSz="1049274" rtl="0" eaLnBrk="1" latinLnBrk="0" hangingPunct="1">
      <a:defRPr sz="2100" kern="1200">
        <a:solidFill>
          <a:schemeClr val="tx1"/>
        </a:solidFill>
        <a:latin typeface="+mn-lt"/>
        <a:ea typeface="+mn-ea"/>
        <a:cs typeface="+mn-cs"/>
      </a:defRPr>
    </a:lvl3pPr>
    <a:lvl4pPr marL="1573911" algn="l" defTabSz="1049274" rtl="0" eaLnBrk="1" latinLnBrk="0" hangingPunct="1">
      <a:defRPr sz="2100" kern="1200">
        <a:solidFill>
          <a:schemeClr val="tx1"/>
        </a:solidFill>
        <a:latin typeface="+mn-lt"/>
        <a:ea typeface="+mn-ea"/>
        <a:cs typeface="+mn-cs"/>
      </a:defRPr>
    </a:lvl4pPr>
    <a:lvl5pPr marL="2098548" algn="l" defTabSz="1049274" rtl="0" eaLnBrk="1" latinLnBrk="0" hangingPunct="1">
      <a:defRPr sz="2100" kern="1200">
        <a:solidFill>
          <a:schemeClr val="tx1"/>
        </a:solidFill>
        <a:latin typeface="+mn-lt"/>
        <a:ea typeface="+mn-ea"/>
        <a:cs typeface="+mn-cs"/>
      </a:defRPr>
    </a:lvl5pPr>
    <a:lvl6pPr marL="2623185" algn="l" defTabSz="1049274" rtl="0" eaLnBrk="1" latinLnBrk="0" hangingPunct="1">
      <a:defRPr sz="2100" kern="1200">
        <a:solidFill>
          <a:schemeClr val="tx1"/>
        </a:solidFill>
        <a:latin typeface="+mn-lt"/>
        <a:ea typeface="+mn-ea"/>
        <a:cs typeface="+mn-cs"/>
      </a:defRPr>
    </a:lvl6pPr>
    <a:lvl7pPr marL="3147822" algn="l" defTabSz="1049274" rtl="0" eaLnBrk="1" latinLnBrk="0" hangingPunct="1">
      <a:defRPr sz="2100" kern="1200">
        <a:solidFill>
          <a:schemeClr val="tx1"/>
        </a:solidFill>
        <a:latin typeface="+mn-lt"/>
        <a:ea typeface="+mn-ea"/>
        <a:cs typeface="+mn-cs"/>
      </a:defRPr>
    </a:lvl7pPr>
    <a:lvl8pPr marL="3672459" algn="l" defTabSz="1049274" rtl="0" eaLnBrk="1" latinLnBrk="0" hangingPunct="1">
      <a:defRPr sz="2100" kern="1200">
        <a:solidFill>
          <a:schemeClr val="tx1"/>
        </a:solidFill>
        <a:latin typeface="+mn-lt"/>
        <a:ea typeface="+mn-ea"/>
        <a:cs typeface="+mn-cs"/>
      </a:defRPr>
    </a:lvl8pPr>
    <a:lvl9pPr marL="4197096" algn="l" defTabSz="1049274" rtl="0" eaLnBrk="1" latinLnBrk="0" hangingPunct="1">
      <a:defRPr sz="21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8757" autoAdjust="0"/>
  </p:normalViewPr>
  <p:slideViewPr>
    <p:cSldViewPr>
      <p:cViewPr>
        <p:scale>
          <a:sx n="49" d="100"/>
          <a:sy n="49" d="100"/>
        </p:scale>
        <p:origin x="-2148" y="48"/>
      </p:cViewPr>
      <p:guideLst>
        <p:guide orient="horz" pos="3402"/>
        <p:guide pos="2382"/>
      </p:guideLst>
    </p:cSldViewPr>
  </p:slideViewPr>
  <p:notesTextViewPr>
    <p:cViewPr>
      <p:scale>
        <a:sx n="100" d="100"/>
        <a:sy n="100" d="100"/>
      </p:scale>
      <p:origin x="0" y="0"/>
    </p:cViewPr>
  </p:notesTextViewPr>
  <p:sorterViewPr>
    <p:cViewPr>
      <p:scale>
        <a:sx n="200" d="100"/>
        <a:sy n="2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ableStyles" Target="tableStyle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567095" y="3355422"/>
            <a:ext cx="6427074" cy="2315289"/>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134190" y="6120765"/>
            <a:ext cx="5292884" cy="2760345"/>
          </a:xfrm>
        </p:spPr>
        <p:txBody>
          <a:bodyPr/>
          <a:lstStyle>
            <a:lvl1pPr marL="0" indent="0" algn="ctr">
              <a:buNone/>
              <a:defRPr>
                <a:solidFill>
                  <a:schemeClr val="tx1">
                    <a:tint val="75000"/>
                  </a:schemeClr>
                </a:solidFill>
              </a:defRPr>
            </a:lvl1pPr>
            <a:lvl2pPr marL="524637" indent="0" algn="ctr">
              <a:buNone/>
              <a:defRPr>
                <a:solidFill>
                  <a:schemeClr val="tx1">
                    <a:tint val="75000"/>
                  </a:schemeClr>
                </a:solidFill>
              </a:defRPr>
            </a:lvl2pPr>
            <a:lvl3pPr marL="1049274" indent="0" algn="ctr">
              <a:buNone/>
              <a:defRPr>
                <a:solidFill>
                  <a:schemeClr val="tx1">
                    <a:tint val="75000"/>
                  </a:schemeClr>
                </a:solidFill>
              </a:defRPr>
            </a:lvl3pPr>
            <a:lvl4pPr marL="1573911" indent="0" algn="ctr">
              <a:buNone/>
              <a:defRPr>
                <a:solidFill>
                  <a:schemeClr val="tx1">
                    <a:tint val="75000"/>
                  </a:schemeClr>
                </a:solidFill>
              </a:defRPr>
            </a:lvl4pPr>
            <a:lvl5pPr marL="2098548" indent="0" algn="ctr">
              <a:buNone/>
              <a:defRPr>
                <a:solidFill>
                  <a:schemeClr val="tx1">
                    <a:tint val="75000"/>
                  </a:schemeClr>
                </a:solidFill>
              </a:defRPr>
            </a:lvl5pPr>
            <a:lvl6pPr marL="2623185" indent="0" algn="ctr">
              <a:buNone/>
              <a:defRPr>
                <a:solidFill>
                  <a:schemeClr val="tx1">
                    <a:tint val="75000"/>
                  </a:schemeClr>
                </a:solidFill>
              </a:defRPr>
            </a:lvl6pPr>
            <a:lvl7pPr marL="3147822" indent="0" algn="ctr">
              <a:buNone/>
              <a:defRPr>
                <a:solidFill>
                  <a:schemeClr val="tx1">
                    <a:tint val="75000"/>
                  </a:schemeClr>
                </a:solidFill>
              </a:defRPr>
            </a:lvl7pPr>
            <a:lvl8pPr marL="3672459" indent="0" algn="ctr">
              <a:buNone/>
              <a:defRPr>
                <a:solidFill>
                  <a:schemeClr val="tx1">
                    <a:tint val="75000"/>
                  </a:schemeClr>
                </a:solidFill>
              </a:defRPr>
            </a:lvl8pPr>
            <a:lvl9pPr marL="4197096"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15.10.2018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15.10.2018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5481916" y="432557"/>
            <a:ext cx="1701284" cy="9216151"/>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378063" y="432557"/>
            <a:ext cx="4977831" cy="9216151"/>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15.10.2018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B4C71EC6-210F-42DE-9C53-41977AD35B3D}" type="datetimeFigureOut">
              <a:rPr lang="ru-RU" smtClean="0"/>
              <a:t>15.10.2018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597288" y="6940868"/>
            <a:ext cx="6427074" cy="2145268"/>
          </a:xfrm>
        </p:spPr>
        <p:txBody>
          <a:bodyPr anchor="t"/>
          <a:lstStyle>
            <a:lvl1pPr algn="l">
              <a:defRPr sz="4600" b="1" cap="all"/>
            </a:lvl1pPr>
          </a:lstStyle>
          <a:p>
            <a:r>
              <a:rPr lang="ru-RU" smtClean="0"/>
              <a:t>Образец заголовка</a:t>
            </a:r>
            <a:endParaRPr lang="ru-RU"/>
          </a:p>
        </p:txBody>
      </p:sp>
      <p:sp>
        <p:nvSpPr>
          <p:cNvPr id="3" name="Текст 2"/>
          <p:cNvSpPr>
            <a:spLocks noGrp="1"/>
          </p:cNvSpPr>
          <p:nvPr>
            <p:ph type="body" idx="1"/>
          </p:nvPr>
        </p:nvSpPr>
        <p:spPr>
          <a:xfrm>
            <a:off x="597288" y="4578074"/>
            <a:ext cx="6427074" cy="2362794"/>
          </a:xfrm>
        </p:spPr>
        <p:txBody>
          <a:bodyPr anchor="b"/>
          <a:lstStyle>
            <a:lvl1pPr marL="0" indent="0">
              <a:buNone/>
              <a:defRPr sz="2300">
                <a:solidFill>
                  <a:schemeClr val="tx1">
                    <a:tint val="75000"/>
                  </a:schemeClr>
                </a:solidFill>
              </a:defRPr>
            </a:lvl1pPr>
            <a:lvl2pPr marL="524637" indent="0">
              <a:buNone/>
              <a:defRPr sz="2100">
                <a:solidFill>
                  <a:schemeClr val="tx1">
                    <a:tint val="75000"/>
                  </a:schemeClr>
                </a:solidFill>
              </a:defRPr>
            </a:lvl2pPr>
            <a:lvl3pPr marL="1049274" indent="0">
              <a:buNone/>
              <a:defRPr sz="1800">
                <a:solidFill>
                  <a:schemeClr val="tx1">
                    <a:tint val="75000"/>
                  </a:schemeClr>
                </a:solidFill>
              </a:defRPr>
            </a:lvl3pPr>
            <a:lvl4pPr marL="1573911" indent="0">
              <a:buNone/>
              <a:defRPr sz="1600">
                <a:solidFill>
                  <a:schemeClr val="tx1">
                    <a:tint val="75000"/>
                  </a:schemeClr>
                </a:solidFill>
              </a:defRPr>
            </a:lvl4pPr>
            <a:lvl5pPr marL="2098548" indent="0">
              <a:buNone/>
              <a:defRPr sz="1600">
                <a:solidFill>
                  <a:schemeClr val="tx1">
                    <a:tint val="75000"/>
                  </a:schemeClr>
                </a:solidFill>
              </a:defRPr>
            </a:lvl5pPr>
            <a:lvl6pPr marL="2623185" indent="0">
              <a:buNone/>
              <a:defRPr sz="1600">
                <a:solidFill>
                  <a:schemeClr val="tx1">
                    <a:tint val="75000"/>
                  </a:schemeClr>
                </a:solidFill>
              </a:defRPr>
            </a:lvl6pPr>
            <a:lvl7pPr marL="3147822" indent="0">
              <a:buNone/>
              <a:defRPr sz="1600">
                <a:solidFill>
                  <a:schemeClr val="tx1">
                    <a:tint val="75000"/>
                  </a:schemeClr>
                </a:solidFill>
              </a:defRPr>
            </a:lvl7pPr>
            <a:lvl8pPr marL="3672459" indent="0">
              <a:buNone/>
              <a:defRPr sz="1600">
                <a:solidFill>
                  <a:schemeClr val="tx1">
                    <a:tint val="75000"/>
                  </a:schemeClr>
                </a:solidFill>
              </a:defRPr>
            </a:lvl8pPr>
            <a:lvl9pPr marL="4197096"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B4C71EC6-210F-42DE-9C53-41977AD35B3D}" type="datetimeFigureOut">
              <a:rPr lang="ru-RU" smtClean="0"/>
              <a:t>15.10.2018</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378063" y="2520317"/>
            <a:ext cx="3339558" cy="7128391"/>
          </a:xfrm>
        </p:spPr>
        <p:txBody>
          <a:bodyPr/>
          <a:lstStyle>
            <a:lvl1pPr>
              <a:defRPr sz="3200"/>
            </a:lvl1pPr>
            <a:lvl2pPr>
              <a:defRPr sz="2800"/>
            </a:lvl2pPr>
            <a:lvl3pPr>
              <a:defRPr sz="2300"/>
            </a:lvl3pPr>
            <a:lvl4pPr>
              <a:defRPr sz="2100"/>
            </a:lvl4pPr>
            <a:lvl5pPr>
              <a:defRPr sz="2100"/>
            </a:lvl5pPr>
            <a:lvl6pPr>
              <a:defRPr sz="2100"/>
            </a:lvl6pPr>
            <a:lvl7pPr>
              <a:defRPr sz="2100"/>
            </a:lvl7pPr>
            <a:lvl8pPr>
              <a:defRPr sz="2100"/>
            </a:lvl8pPr>
            <a:lvl9pPr>
              <a:defRPr sz="21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3843642" y="2520317"/>
            <a:ext cx="3339558" cy="7128391"/>
          </a:xfrm>
        </p:spPr>
        <p:txBody>
          <a:bodyPr/>
          <a:lstStyle>
            <a:lvl1pPr>
              <a:defRPr sz="3200"/>
            </a:lvl1pPr>
            <a:lvl2pPr>
              <a:defRPr sz="2800"/>
            </a:lvl2pPr>
            <a:lvl3pPr>
              <a:defRPr sz="2300"/>
            </a:lvl3pPr>
            <a:lvl4pPr>
              <a:defRPr sz="2100"/>
            </a:lvl4pPr>
            <a:lvl5pPr>
              <a:defRPr sz="2100"/>
            </a:lvl5pPr>
            <a:lvl6pPr>
              <a:defRPr sz="2100"/>
            </a:lvl6pPr>
            <a:lvl7pPr>
              <a:defRPr sz="2100"/>
            </a:lvl7pPr>
            <a:lvl8pPr>
              <a:defRPr sz="2100"/>
            </a:lvl8pPr>
            <a:lvl9pPr>
              <a:defRPr sz="21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B4C71EC6-210F-42DE-9C53-41977AD35B3D}" type="datetimeFigureOut">
              <a:rPr lang="ru-RU" smtClean="0"/>
              <a:t>15.10.2018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378064" y="2417803"/>
            <a:ext cx="3340871" cy="1007625"/>
          </a:xfrm>
        </p:spPr>
        <p:txBody>
          <a:bodyPr anchor="b"/>
          <a:lstStyle>
            <a:lvl1pPr marL="0" indent="0">
              <a:buNone/>
              <a:defRPr sz="2800" b="1"/>
            </a:lvl1pPr>
            <a:lvl2pPr marL="524637" indent="0">
              <a:buNone/>
              <a:defRPr sz="2300" b="1"/>
            </a:lvl2pPr>
            <a:lvl3pPr marL="1049274" indent="0">
              <a:buNone/>
              <a:defRPr sz="2100" b="1"/>
            </a:lvl3pPr>
            <a:lvl4pPr marL="1573911" indent="0">
              <a:buNone/>
              <a:defRPr sz="1800" b="1"/>
            </a:lvl4pPr>
            <a:lvl5pPr marL="2098548" indent="0">
              <a:buNone/>
              <a:defRPr sz="1800" b="1"/>
            </a:lvl5pPr>
            <a:lvl6pPr marL="2623185" indent="0">
              <a:buNone/>
              <a:defRPr sz="1800" b="1"/>
            </a:lvl6pPr>
            <a:lvl7pPr marL="3147822" indent="0">
              <a:buNone/>
              <a:defRPr sz="1800" b="1"/>
            </a:lvl7pPr>
            <a:lvl8pPr marL="3672459" indent="0">
              <a:buNone/>
              <a:defRPr sz="1800" b="1"/>
            </a:lvl8pPr>
            <a:lvl9pPr marL="4197096" indent="0">
              <a:buNone/>
              <a:defRPr sz="1800" b="1"/>
            </a:lvl9pPr>
          </a:lstStyle>
          <a:p>
            <a:pPr lvl="0"/>
            <a:r>
              <a:rPr lang="ru-RU" smtClean="0"/>
              <a:t>Образец текста</a:t>
            </a:r>
          </a:p>
        </p:txBody>
      </p:sp>
      <p:sp>
        <p:nvSpPr>
          <p:cNvPr id="4" name="Содержимое 3"/>
          <p:cNvSpPr>
            <a:spLocks noGrp="1"/>
          </p:cNvSpPr>
          <p:nvPr>
            <p:ph sz="half" idx="2"/>
          </p:nvPr>
        </p:nvSpPr>
        <p:spPr>
          <a:xfrm>
            <a:off x="378064" y="3425428"/>
            <a:ext cx="3340871" cy="6223279"/>
          </a:xfrm>
        </p:spPr>
        <p:txBody>
          <a:bodyPr/>
          <a:lstStyle>
            <a:lvl1pPr>
              <a:defRPr sz="28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3841017" y="2417803"/>
            <a:ext cx="3342183" cy="1007625"/>
          </a:xfrm>
        </p:spPr>
        <p:txBody>
          <a:bodyPr anchor="b"/>
          <a:lstStyle>
            <a:lvl1pPr marL="0" indent="0">
              <a:buNone/>
              <a:defRPr sz="2800" b="1"/>
            </a:lvl1pPr>
            <a:lvl2pPr marL="524637" indent="0">
              <a:buNone/>
              <a:defRPr sz="2300" b="1"/>
            </a:lvl2pPr>
            <a:lvl3pPr marL="1049274" indent="0">
              <a:buNone/>
              <a:defRPr sz="2100" b="1"/>
            </a:lvl3pPr>
            <a:lvl4pPr marL="1573911" indent="0">
              <a:buNone/>
              <a:defRPr sz="1800" b="1"/>
            </a:lvl4pPr>
            <a:lvl5pPr marL="2098548" indent="0">
              <a:buNone/>
              <a:defRPr sz="1800" b="1"/>
            </a:lvl5pPr>
            <a:lvl6pPr marL="2623185" indent="0">
              <a:buNone/>
              <a:defRPr sz="1800" b="1"/>
            </a:lvl6pPr>
            <a:lvl7pPr marL="3147822" indent="0">
              <a:buNone/>
              <a:defRPr sz="1800" b="1"/>
            </a:lvl7pPr>
            <a:lvl8pPr marL="3672459" indent="0">
              <a:buNone/>
              <a:defRPr sz="1800" b="1"/>
            </a:lvl8pPr>
            <a:lvl9pPr marL="4197096" indent="0">
              <a:buNone/>
              <a:defRPr sz="1800" b="1"/>
            </a:lvl9pPr>
          </a:lstStyle>
          <a:p>
            <a:pPr lvl="0"/>
            <a:r>
              <a:rPr lang="ru-RU" smtClean="0"/>
              <a:t>Образец текста</a:t>
            </a:r>
          </a:p>
        </p:txBody>
      </p:sp>
      <p:sp>
        <p:nvSpPr>
          <p:cNvPr id="6" name="Содержимое 5"/>
          <p:cNvSpPr>
            <a:spLocks noGrp="1"/>
          </p:cNvSpPr>
          <p:nvPr>
            <p:ph sz="quarter" idx="4"/>
          </p:nvPr>
        </p:nvSpPr>
        <p:spPr>
          <a:xfrm>
            <a:off x="3841017" y="3425428"/>
            <a:ext cx="3342183" cy="6223279"/>
          </a:xfrm>
        </p:spPr>
        <p:txBody>
          <a:bodyPr/>
          <a:lstStyle>
            <a:lvl1pPr>
              <a:defRPr sz="2800"/>
            </a:lvl1pPr>
            <a:lvl2pPr>
              <a:defRPr sz="2300"/>
            </a:lvl2pPr>
            <a:lvl3pPr>
              <a:defRPr sz="21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B4C71EC6-210F-42DE-9C53-41977AD35B3D}" type="datetimeFigureOut">
              <a:rPr lang="ru-RU" smtClean="0"/>
              <a:t>15.10.2018</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B4C71EC6-210F-42DE-9C53-41977AD35B3D}" type="datetimeFigureOut">
              <a:rPr lang="ru-RU" smtClean="0"/>
              <a:t>15.10.2018</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B4C71EC6-210F-42DE-9C53-41977AD35B3D}" type="datetimeFigureOut">
              <a:rPr lang="ru-RU" smtClean="0"/>
              <a:t>15.10.2018</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8064" y="430054"/>
            <a:ext cx="2487604" cy="1830229"/>
          </a:xfrm>
        </p:spPr>
        <p:txBody>
          <a:bodyPr anchor="b"/>
          <a:lstStyle>
            <a:lvl1pPr algn="l">
              <a:defRPr sz="2300" b="1"/>
            </a:lvl1pPr>
          </a:lstStyle>
          <a:p>
            <a:r>
              <a:rPr lang="ru-RU" smtClean="0"/>
              <a:t>Образец заголовка</a:t>
            </a:r>
            <a:endParaRPr lang="ru-RU"/>
          </a:p>
        </p:txBody>
      </p:sp>
      <p:sp>
        <p:nvSpPr>
          <p:cNvPr id="3" name="Содержимое 2"/>
          <p:cNvSpPr>
            <a:spLocks noGrp="1"/>
          </p:cNvSpPr>
          <p:nvPr>
            <p:ph idx="1"/>
          </p:nvPr>
        </p:nvSpPr>
        <p:spPr>
          <a:xfrm>
            <a:off x="2956244" y="430055"/>
            <a:ext cx="4226957" cy="9218653"/>
          </a:xfrm>
        </p:spPr>
        <p:txBody>
          <a:bodyPr/>
          <a:lstStyle>
            <a:lvl1pPr>
              <a:defRPr sz="3700"/>
            </a:lvl1pPr>
            <a:lvl2pPr>
              <a:defRPr sz="3200"/>
            </a:lvl2pPr>
            <a:lvl3pPr>
              <a:defRPr sz="2800"/>
            </a:lvl3pPr>
            <a:lvl4pPr>
              <a:defRPr sz="2300"/>
            </a:lvl4pPr>
            <a:lvl5pPr>
              <a:defRPr sz="2300"/>
            </a:lvl5pPr>
            <a:lvl6pPr>
              <a:defRPr sz="2300"/>
            </a:lvl6pPr>
            <a:lvl7pPr>
              <a:defRPr sz="2300"/>
            </a:lvl7pPr>
            <a:lvl8pPr>
              <a:defRPr sz="2300"/>
            </a:lvl8pPr>
            <a:lvl9pPr>
              <a:defRPr sz="23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378064" y="2260283"/>
            <a:ext cx="2487604" cy="7388425"/>
          </a:xfrm>
        </p:spPr>
        <p:txBody>
          <a:bodyPr/>
          <a:lstStyle>
            <a:lvl1pPr marL="0" indent="0">
              <a:buNone/>
              <a:defRPr sz="1600"/>
            </a:lvl1pPr>
            <a:lvl2pPr marL="524637" indent="0">
              <a:buNone/>
              <a:defRPr sz="1400"/>
            </a:lvl2pPr>
            <a:lvl3pPr marL="1049274" indent="0">
              <a:buNone/>
              <a:defRPr sz="1100"/>
            </a:lvl3pPr>
            <a:lvl4pPr marL="1573911" indent="0">
              <a:buNone/>
              <a:defRPr sz="1000"/>
            </a:lvl4pPr>
            <a:lvl5pPr marL="2098548" indent="0">
              <a:buNone/>
              <a:defRPr sz="1000"/>
            </a:lvl5pPr>
            <a:lvl6pPr marL="2623185" indent="0">
              <a:buNone/>
              <a:defRPr sz="1000"/>
            </a:lvl6pPr>
            <a:lvl7pPr marL="3147822" indent="0">
              <a:buNone/>
              <a:defRPr sz="1000"/>
            </a:lvl7pPr>
            <a:lvl8pPr marL="3672459" indent="0">
              <a:buNone/>
              <a:defRPr sz="1000"/>
            </a:lvl8pPr>
            <a:lvl9pPr marL="4197096"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15.10.2018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482060" y="7560945"/>
            <a:ext cx="4536758" cy="892613"/>
          </a:xfrm>
        </p:spPr>
        <p:txBody>
          <a:bodyPr anchor="b"/>
          <a:lstStyle>
            <a:lvl1pPr algn="l">
              <a:defRPr sz="2300" b="1"/>
            </a:lvl1pPr>
          </a:lstStyle>
          <a:p>
            <a:r>
              <a:rPr lang="ru-RU" smtClean="0"/>
              <a:t>Образец заголовка</a:t>
            </a:r>
            <a:endParaRPr lang="ru-RU"/>
          </a:p>
        </p:txBody>
      </p:sp>
      <p:sp>
        <p:nvSpPr>
          <p:cNvPr id="3" name="Рисунок 2"/>
          <p:cNvSpPr>
            <a:spLocks noGrp="1"/>
          </p:cNvSpPr>
          <p:nvPr>
            <p:ph type="pic" idx="1"/>
          </p:nvPr>
        </p:nvSpPr>
        <p:spPr>
          <a:xfrm>
            <a:off x="1482060" y="965120"/>
            <a:ext cx="4536758" cy="6480810"/>
          </a:xfrm>
        </p:spPr>
        <p:txBody>
          <a:bodyPr/>
          <a:lstStyle>
            <a:lvl1pPr marL="0" indent="0">
              <a:buNone/>
              <a:defRPr sz="3700"/>
            </a:lvl1pPr>
            <a:lvl2pPr marL="524637" indent="0">
              <a:buNone/>
              <a:defRPr sz="3200"/>
            </a:lvl2pPr>
            <a:lvl3pPr marL="1049274" indent="0">
              <a:buNone/>
              <a:defRPr sz="2800"/>
            </a:lvl3pPr>
            <a:lvl4pPr marL="1573911" indent="0">
              <a:buNone/>
              <a:defRPr sz="2300"/>
            </a:lvl4pPr>
            <a:lvl5pPr marL="2098548" indent="0">
              <a:buNone/>
              <a:defRPr sz="2300"/>
            </a:lvl5pPr>
            <a:lvl6pPr marL="2623185" indent="0">
              <a:buNone/>
              <a:defRPr sz="2300"/>
            </a:lvl6pPr>
            <a:lvl7pPr marL="3147822" indent="0">
              <a:buNone/>
              <a:defRPr sz="2300"/>
            </a:lvl7pPr>
            <a:lvl8pPr marL="3672459" indent="0">
              <a:buNone/>
              <a:defRPr sz="2300"/>
            </a:lvl8pPr>
            <a:lvl9pPr marL="4197096" indent="0">
              <a:buNone/>
              <a:defRPr sz="2300"/>
            </a:lvl9pPr>
          </a:lstStyle>
          <a:p>
            <a:endParaRPr lang="ru-RU"/>
          </a:p>
        </p:txBody>
      </p:sp>
      <p:sp>
        <p:nvSpPr>
          <p:cNvPr id="4" name="Текст 3"/>
          <p:cNvSpPr>
            <a:spLocks noGrp="1"/>
          </p:cNvSpPr>
          <p:nvPr>
            <p:ph type="body" sz="half" idx="2"/>
          </p:nvPr>
        </p:nvSpPr>
        <p:spPr>
          <a:xfrm>
            <a:off x="1482060" y="8453558"/>
            <a:ext cx="4536758" cy="1267657"/>
          </a:xfrm>
        </p:spPr>
        <p:txBody>
          <a:bodyPr/>
          <a:lstStyle>
            <a:lvl1pPr marL="0" indent="0">
              <a:buNone/>
              <a:defRPr sz="1600"/>
            </a:lvl1pPr>
            <a:lvl2pPr marL="524637" indent="0">
              <a:buNone/>
              <a:defRPr sz="1400"/>
            </a:lvl2pPr>
            <a:lvl3pPr marL="1049274" indent="0">
              <a:buNone/>
              <a:defRPr sz="1100"/>
            </a:lvl3pPr>
            <a:lvl4pPr marL="1573911" indent="0">
              <a:buNone/>
              <a:defRPr sz="1000"/>
            </a:lvl4pPr>
            <a:lvl5pPr marL="2098548" indent="0">
              <a:buNone/>
              <a:defRPr sz="1000"/>
            </a:lvl5pPr>
            <a:lvl6pPr marL="2623185" indent="0">
              <a:buNone/>
              <a:defRPr sz="1000"/>
            </a:lvl6pPr>
            <a:lvl7pPr marL="3147822" indent="0">
              <a:buNone/>
              <a:defRPr sz="1000"/>
            </a:lvl7pPr>
            <a:lvl8pPr marL="3672459" indent="0">
              <a:buNone/>
              <a:defRPr sz="1000"/>
            </a:lvl8pPr>
            <a:lvl9pPr marL="4197096"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B4C71EC6-210F-42DE-9C53-41977AD35B3D}" type="datetimeFigureOut">
              <a:rPr lang="ru-RU" smtClean="0"/>
              <a:t>15.10.2018</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B19B0651-EE4F-4900-A07F-96A6BFA9D0F0}" type="slidenum">
              <a:rPr lang="ru-RU" smtClean="0"/>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378063" y="432555"/>
            <a:ext cx="6805137" cy="1800225"/>
          </a:xfrm>
          <a:prstGeom prst="rect">
            <a:avLst/>
          </a:prstGeom>
        </p:spPr>
        <p:txBody>
          <a:bodyPr vert="horz" lIns="104927" tIns="52464" rIns="104927" bIns="52464"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378063" y="2520317"/>
            <a:ext cx="6805137" cy="7128391"/>
          </a:xfrm>
          <a:prstGeom prst="rect">
            <a:avLst/>
          </a:prstGeom>
        </p:spPr>
        <p:txBody>
          <a:bodyPr vert="horz" lIns="104927" tIns="52464" rIns="104927" bIns="52464"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378063" y="10011253"/>
            <a:ext cx="1764295" cy="575071"/>
          </a:xfrm>
          <a:prstGeom prst="rect">
            <a:avLst/>
          </a:prstGeom>
        </p:spPr>
        <p:txBody>
          <a:bodyPr vert="horz" lIns="104927" tIns="52464" rIns="104927" bIns="52464" rtlCol="0" anchor="ctr"/>
          <a:lstStyle>
            <a:lvl1pPr algn="l">
              <a:defRPr sz="1400">
                <a:solidFill>
                  <a:schemeClr val="tx1">
                    <a:tint val="75000"/>
                  </a:schemeClr>
                </a:solidFill>
              </a:defRPr>
            </a:lvl1pPr>
          </a:lstStyle>
          <a:p>
            <a:fld id="{B4C71EC6-210F-42DE-9C53-41977AD35B3D}" type="datetimeFigureOut">
              <a:rPr lang="ru-RU" smtClean="0"/>
              <a:t>15.10.2018</a:t>
            </a:fld>
            <a:endParaRPr lang="ru-RU"/>
          </a:p>
        </p:txBody>
      </p:sp>
      <p:sp>
        <p:nvSpPr>
          <p:cNvPr id="5" name="Нижний колонтитул 4"/>
          <p:cNvSpPr>
            <a:spLocks noGrp="1"/>
          </p:cNvSpPr>
          <p:nvPr>
            <p:ph type="ftr" sz="quarter" idx="3"/>
          </p:nvPr>
        </p:nvSpPr>
        <p:spPr>
          <a:xfrm>
            <a:off x="2583432" y="10011253"/>
            <a:ext cx="2394400" cy="575071"/>
          </a:xfrm>
          <a:prstGeom prst="rect">
            <a:avLst/>
          </a:prstGeom>
        </p:spPr>
        <p:txBody>
          <a:bodyPr vert="horz" lIns="104927" tIns="52464" rIns="104927" bIns="52464" rtlCol="0" anchor="ctr"/>
          <a:lstStyle>
            <a:lvl1pPr algn="ctr">
              <a:defRPr sz="14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5418905" y="10011253"/>
            <a:ext cx="1764295" cy="575071"/>
          </a:xfrm>
          <a:prstGeom prst="rect">
            <a:avLst/>
          </a:prstGeom>
        </p:spPr>
        <p:txBody>
          <a:bodyPr vert="horz" lIns="104927" tIns="52464" rIns="104927" bIns="52464" rtlCol="0" anchor="ctr"/>
          <a:lstStyle>
            <a:lvl1pPr algn="r">
              <a:defRPr sz="1400">
                <a:solidFill>
                  <a:schemeClr val="tx1">
                    <a:tint val="75000"/>
                  </a:schemeClr>
                </a:solidFill>
              </a:defRPr>
            </a:lvl1pPr>
          </a:lstStyle>
          <a:p>
            <a:fld id="{B19B0651-EE4F-4900-A07F-96A6BFA9D0F0}" type="slidenum">
              <a:rPr lang="ru-RU" smtClean="0"/>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1049274" rtl="0" eaLnBrk="1" latinLnBrk="0" hangingPunct="1">
        <a:spcBef>
          <a:spcPct val="0"/>
        </a:spcBef>
        <a:buNone/>
        <a:defRPr sz="5000" kern="1200">
          <a:solidFill>
            <a:schemeClr val="tx1"/>
          </a:solidFill>
          <a:latin typeface="+mj-lt"/>
          <a:ea typeface="+mj-ea"/>
          <a:cs typeface="+mj-cs"/>
        </a:defRPr>
      </a:lvl1pPr>
    </p:titleStyle>
    <p:bodyStyle>
      <a:lvl1pPr marL="393478" indent="-393478" algn="l" defTabSz="1049274" rtl="0" eaLnBrk="1" latinLnBrk="0" hangingPunct="1">
        <a:spcBef>
          <a:spcPct val="20000"/>
        </a:spcBef>
        <a:buFont typeface="Arial" pitchFamily="34" charset="0"/>
        <a:buChar char="•"/>
        <a:defRPr sz="3700" kern="1200">
          <a:solidFill>
            <a:schemeClr val="tx1"/>
          </a:solidFill>
          <a:latin typeface="+mn-lt"/>
          <a:ea typeface="+mn-ea"/>
          <a:cs typeface="+mn-cs"/>
        </a:defRPr>
      </a:lvl1pPr>
      <a:lvl2pPr marL="852535" indent="-327898" algn="l" defTabSz="1049274" rtl="0" eaLnBrk="1" latinLnBrk="0" hangingPunct="1">
        <a:spcBef>
          <a:spcPct val="20000"/>
        </a:spcBef>
        <a:buFont typeface="Arial" pitchFamily="34" charset="0"/>
        <a:buChar char="–"/>
        <a:defRPr sz="3200" kern="1200">
          <a:solidFill>
            <a:schemeClr val="tx1"/>
          </a:solidFill>
          <a:latin typeface="+mn-lt"/>
          <a:ea typeface="+mn-ea"/>
          <a:cs typeface="+mn-cs"/>
        </a:defRPr>
      </a:lvl2pPr>
      <a:lvl3pPr marL="1311593" indent="-262319" algn="l" defTabSz="1049274" rtl="0" eaLnBrk="1" latinLnBrk="0" hangingPunct="1">
        <a:spcBef>
          <a:spcPct val="20000"/>
        </a:spcBef>
        <a:buFont typeface="Arial" pitchFamily="34" charset="0"/>
        <a:buChar char="•"/>
        <a:defRPr sz="2800" kern="1200">
          <a:solidFill>
            <a:schemeClr val="tx1"/>
          </a:solidFill>
          <a:latin typeface="+mn-lt"/>
          <a:ea typeface="+mn-ea"/>
          <a:cs typeface="+mn-cs"/>
        </a:defRPr>
      </a:lvl3pPr>
      <a:lvl4pPr marL="1836230" indent="-262319" algn="l" defTabSz="1049274" rtl="0" eaLnBrk="1" latinLnBrk="0" hangingPunct="1">
        <a:spcBef>
          <a:spcPct val="20000"/>
        </a:spcBef>
        <a:buFont typeface="Arial" pitchFamily="34" charset="0"/>
        <a:buChar char="–"/>
        <a:defRPr sz="2300" kern="1200">
          <a:solidFill>
            <a:schemeClr val="tx1"/>
          </a:solidFill>
          <a:latin typeface="+mn-lt"/>
          <a:ea typeface="+mn-ea"/>
          <a:cs typeface="+mn-cs"/>
        </a:defRPr>
      </a:lvl4pPr>
      <a:lvl5pPr marL="2360867" indent="-262319" algn="l" defTabSz="1049274" rtl="0" eaLnBrk="1" latinLnBrk="0" hangingPunct="1">
        <a:spcBef>
          <a:spcPct val="20000"/>
        </a:spcBef>
        <a:buFont typeface="Arial" pitchFamily="34" charset="0"/>
        <a:buChar char="»"/>
        <a:defRPr sz="2300" kern="1200">
          <a:solidFill>
            <a:schemeClr val="tx1"/>
          </a:solidFill>
          <a:latin typeface="+mn-lt"/>
          <a:ea typeface="+mn-ea"/>
          <a:cs typeface="+mn-cs"/>
        </a:defRPr>
      </a:lvl5pPr>
      <a:lvl6pPr marL="2885504" indent="-262319" algn="l" defTabSz="1049274" rtl="0" eaLnBrk="1" latinLnBrk="0" hangingPunct="1">
        <a:spcBef>
          <a:spcPct val="20000"/>
        </a:spcBef>
        <a:buFont typeface="Arial" pitchFamily="34" charset="0"/>
        <a:buChar char="•"/>
        <a:defRPr sz="2300" kern="1200">
          <a:solidFill>
            <a:schemeClr val="tx1"/>
          </a:solidFill>
          <a:latin typeface="+mn-lt"/>
          <a:ea typeface="+mn-ea"/>
          <a:cs typeface="+mn-cs"/>
        </a:defRPr>
      </a:lvl6pPr>
      <a:lvl7pPr marL="3410141" indent="-262319" algn="l" defTabSz="1049274" rtl="0" eaLnBrk="1" latinLnBrk="0" hangingPunct="1">
        <a:spcBef>
          <a:spcPct val="20000"/>
        </a:spcBef>
        <a:buFont typeface="Arial" pitchFamily="34" charset="0"/>
        <a:buChar char="•"/>
        <a:defRPr sz="2300" kern="1200">
          <a:solidFill>
            <a:schemeClr val="tx1"/>
          </a:solidFill>
          <a:latin typeface="+mn-lt"/>
          <a:ea typeface="+mn-ea"/>
          <a:cs typeface="+mn-cs"/>
        </a:defRPr>
      </a:lvl7pPr>
      <a:lvl8pPr marL="3934778" indent="-262319" algn="l" defTabSz="1049274" rtl="0" eaLnBrk="1" latinLnBrk="0" hangingPunct="1">
        <a:spcBef>
          <a:spcPct val="20000"/>
        </a:spcBef>
        <a:buFont typeface="Arial" pitchFamily="34" charset="0"/>
        <a:buChar char="•"/>
        <a:defRPr sz="2300" kern="1200">
          <a:solidFill>
            <a:schemeClr val="tx1"/>
          </a:solidFill>
          <a:latin typeface="+mn-lt"/>
          <a:ea typeface="+mn-ea"/>
          <a:cs typeface="+mn-cs"/>
        </a:defRPr>
      </a:lvl8pPr>
      <a:lvl9pPr marL="4459415" indent="-262319" algn="l" defTabSz="1049274" rtl="0" eaLnBrk="1" latinLnBrk="0" hangingPunct="1">
        <a:spcBef>
          <a:spcPct val="20000"/>
        </a:spcBef>
        <a:buFont typeface="Arial" pitchFamily="34" charset="0"/>
        <a:buChar char="•"/>
        <a:defRPr sz="2300" kern="1200">
          <a:solidFill>
            <a:schemeClr val="tx1"/>
          </a:solidFill>
          <a:latin typeface="+mn-lt"/>
          <a:ea typeface="+mn-ea"/>
          <a:cs typeface="+mn-cs"/>
        </a:defRPr>
      </a:lvl9pPr>
    </p:bodyStyle>
    <p:otherStyle>
      <a:defPPr>
        <a:defRPr lang="ru-RU"/>
      </a:defPPr>
      <a:lvl1pPr marL="0" algn="l" defTabSz="1049274" rtl="0" eaLnBrk="1" latinLnBrk="0" hangingPunct="1">
        <a:defRPr sz="2100" kern="1200">
          <a:solidFill>
            <a:schemeClr val="tx1"/>
          </a:solidFill>
          <a:latin typeface="+mn-lt"/>
          <a:ea typeface="+mn-ea"/>
          <a:cs typeface="+mn-cs"/>
        </a:defRPr>
      </a:lvl1pPr>
      <a:lvl2pPr marL="524637" algn="l" defTabSz="1049274" rtl="0" eaLnBrk="1" latinLnBrk="0" hangingPunct="1">
        <a:defRPr sz="2100" kern="1200">
          <a:solidFill>
            <a:schemeClr val="tx1"/>
          </a:solidFill>
          <a:latin typeface="+mn-lt"/>
          <a:ea typeface="+mn-ea"/>
          <a:cs typeface="+mn-cs"/>
        </a:defRPr>
      </a:lvl2pPr>
      <a:lvl3pPr marL="1049274" algn="l" defTabSz="1049274" rtl="0" eaLnBrk="1" latinLnBrk="0" hangingPunct="1">
        <a:defRPr sz="2100" kern="1200">
          <a:solidFill>
            <a:schemeClr val="tx1"/>
          </a:solidFill>
          <a:latin typeface="+mn-lt"/>
          <a:ea typeface="+mn-ea"/>
          <a:cs typeface="+mn-cs"/>
        </a:defRPr>
      </a:lvl3pPr>
      <a:lvl4pPr marL="1573911" algn="l" defTabSz="1049274" rtl="0" eaLnBrk="1" latinLnBrk="0" hangingPunct="1">
        <a:defRPr sz="2100" kern="1200">
          <a:solidFill>
            <a:schemeClr val="tx1"/>
          </a:solidFill>
          <a:latin typeface="+mn-lt"/>
          <a:ea typeface="+mn-ea"/>
          <a:cs typeface="+mn-cs"/>
        </a:defRPr>
      </a:lvl4pPr>
      <a:lvl5pPr marL="2098548" algn="l" defTabSz="1049274" rtl="0" eaLnBrk="1" latinLnBrk="0" hangingPunct="1">
        <a:defRPr sz="2100" kern="1200">
          <a:solidFill>
            <a:schemeClr val="tx1"/>
          </a:solidFill>
          <a:latin typeface="+mn-lt"/>
          <a:ea typeface="+mn-ea"/>
          <a:cs typeface="+mn-cs"/>
        </a:defRPr>
      </a:lvl5pPr>
      <a:lvl6pPr marL="2623185" algn="l" defTabSz="1049274" rtl="0" eaLnBrk="1" latinLnBrk="0" hangingPunct="1">
        <a:defRPr sz="2100" kern="1200">
          <a:solidFill>
            <a:schemeClr val="tx1"/>
          </a:solidFill>
          <a:latin typeface="+mn-lt"/>
          <a:ea typeface="+mn-ea"/>
          <a:cs typeface="+mn-cs"/>
        </a:defRPr>
      </a:lvl6pPr>
      <a:lvl7pPr marL="3147822" algn="l" defTabSz="1049274" rtl="0" eaLnBrk="1" latinLnBrk="0" hangingPunct="1">
        <a:defRPr sz="2100" kern="1200">
          <a:solidFill>
            <a:schemeClr val="tx1"/>
          </a:solidFill>
          <a:latin typeface="+mn-lt"/>
          <a:ea typeface="+mn-ea"/>
          <a:cs typeface="+mn-cs"/>
        </a:defRPr>
      </a:lvl7pPr>
      <a:lvl8pPr marL="3672459" algn="l" defTabSz="1049274" rtl="0" eaLnBrk="1" latinLnBrk="0" hangingPunct="1">
        <a:defRPr sz="2100" kern="1200">
          <a:solidFill>
            <a:schemeClr val="tx1"/>
          </a:solidFill>
          <a:latin typeface="+mn-lt"/>
          <a:ea typeface="+mn-ea"/>
          <a:cs typeface="+mn-cs"/>
        </a:defRPr>
      </a:lvl8pPr>
      <a:lvl9pPr marL="4197096" algn="l" defTabSz="1049274" rtl="0" eaLnBrk="1" latinLnBrk="0" hangingPunct="1">
        <a:defRPr sz="21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1.xml"/><Relationship Id="rId6" Type="http://schemas.openxmlformats.org/officeDocument/2006/relationships/image" Target="../media/image3.png"/><Relationship Id="rId5" Type="http://schemas.microsoft.com/office/2007/relationships/hdphoto" Target="../media/hdphoto2.wdp"/><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microsoft.com/office/2007/relationships/hdphoto" Target="../media/hdphoto11.wdp"/><Relationship Id="rId2" Type="http://schemas.openxmlformats.org/officeDocument/2006/relationships/image" Target="../media/image26.jpeg"/><Relationship Id="rId1" Type="http://schemas.openxmlformats.org/officeDocument/2006/relationships/slideLayout" Target="../slideLayouts/slideLayout4.xml"/><Relationship Id="rId5" Type="http://schemas.openxmlformats.org/officeDocument/2006/relationships/image" Target="../media/image28.jpeg"/><Relationship Id="rId4" Type="http://schemas.openxmlformats.org/officeDocument/2006/relationships/image" Target="../media/image27.png"/></Relationships>
</file>

<file path=ppt/slides/_rels/slide11.xml.rels><?xml version="1.0" encoding="UTF-8" standalone="yes"?>
<Relationships xmlns="http://schemas.openxmlformats.org/package/2006/relationships"><Relationship Id="rId3" Type="http://schemas.microsoft.com/office/2007/relationships/hdphoto" Target="../media/hdphoto3.wdp"/><Relationship Id="rId7" Type="http://schemas.openxmlformats.org/officeDocument/2006/relationships/image" Target="../media/image32.jpeg"/><Relationship Id="rId2" Type="http://schemas.openxmlformats.org/officeDocument/2006/relationships/image" Target="../media/image4.jpeg"/><Relationship Id="rId1" Type="http://schemas.openxmlformats.org/officeDocument/2006/relationships/slideLayout" Target="../slideLayouts/slideLayout5.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29.png"/></Relationships>
</file>

<file path=ppt/slides/_rels/slide12.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jpeg"/><Relationship Id="rId1" Type="http://schemas.openxmlformats.org/officeDocument/2006/relationships/slideLayout" Target="../slideLayouts/slideLayout4.xml"/><Relationship Id="rId6" Type="http://schemas.openxmlformats.org/officeDocument/2006/relationships/image" Target="../media/image34.jpeg"/><Relationship Id="rId5" Type="http://schemas.openxmlformats.org/officeDocument/2006/relationships/image" Target="../media/image33.jpeg"/><Relationship Id="rId4" Type="http://schemas.openxmlformats.org/officeDocument/2006/relationships/image" Target="../media/image29.png"/></Relationships>
</file>

<file path=ppt/slides/_rels/slide1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jpeg"/><Relationship Id="rId1" Type="http://schemas.openxmlformats.org/officeDocument/2006/relationships/slideLayout" Target="../slideLayouts/slideLayout4.xml"/><Relationship Id="rId6" Type="http://schemas.openxmlformats.org/officeDocument/2006/relationships/image" Target="../media/image8.gif"/><Relationship Id="rId5" Type="http://schemas.microsoft.com/office/2007/relationships/hdphoto" Target="../media/hdphoto12.wdp"/><Relationship Id="rId4" Type="http://schemas.openxmlformats.org/officeDocument/2006/relationships/image" Target="../media/image35.png"/></Relationships>
</file>

<file path=ppt/slides/_rels/slide14.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36.jpeg"/><Relationship Id="rId1" Type="http://schemas.openxmlformats.org/officeDocument/2006/relationships/slideLayout" Target="../slideLayouts/slideLayout4.xml"/><Relationship Id="rId6" Type="http://schemas.openxmlformats.org/officeDocument/2006/relationships/image" Target="../media/image8.gif"/><Relationship Id="rId5" Type="http://schemas.microsoft.com/office/2007/relationships/hdphoto" Target="../media/hdphoto14.wdp"/><Relationship Id="rId4" Type="http://schemas.openxmlformats.org/officeDocument/2006/relationships/image" Target="../media/image37.jpeg"/></Relationships>
</file>

<file path=ppt/slides/_rels/slide15.xml.rels><?xml version="1.0" encoding="UTF-8" standalone="yes"?>
<Relationships xmlns="http://schemas.openxmlformats.org/package/2006/relationships"><Relationship Id="rId3" Type="http://schemas.microsoft.com/office/2007/relationships/hdphoto" Target="../media/hdphoto13.wdp"/><Relationship Id="rId2" Type="http://schemas.openxmlformats.org/officeDocument/2006/relationships/image" Target="../media/image36.jpeg"/><Relationship Id="rId1" Type="http://schemas.openxmlformats.org/officeDocument/2006/relationships/slideLayout" Target="../slideLayouts/slideLayout4.xml"/><Relationship Id="rId5" Type="http://schemas.openxmlformats.org/officeDocument/2006/relationships/image" Target="../media/image8.gif"/><Relationship Id="rId4" Type="http://schemas.openxmlformats.org/officeDocument/2006/relationships/image" Target="../media/image38.jpeg"/></Relationships>
</file>

<file path=ppt/slides/_rels/slide16.xml.rels><?xml version="1.0" encoding="UTF-8" standalone="yes"?>
<Relationships xmlns="http://schemas.openxmlformats.org/package/2006/relationships"><Relationship Id="rId8" Type="http://schemas.microsoft.com/office/2007/relationships/hdphoto" Target="../media/hdphoto16.wdp"/><Relationship Id="rId3" Type="http://schemas.microsoft.com/office/2007/relationships/hdphoto" Target="../media/hdphoto15.wdp"/><Relationship Id="rId7" Type="http://schemas.openxmlformats.org/officeDocument/2006/relationships/image" Target="../media/image42.png"/><Relationship Id="rId2" Type="http://schemas.openxmlformats.org/officeDocument/2006/relationships/image" Target="../media/image39.jpeg"/><Relationship Id="rId1" Type="http://schemas.openxmlformats.org/officeDocument/2006/relationships/slideLayout" Target="../slideLayouts/slideLayout4.xml"/><Relationship Id="rId6" Type="http://schemas.openxmlformats.org/officeDocument/2006/relationships/image" Target="../media/image41.jpeg"/><Relationship Id="rId5" Type="http://schemas.openxmlformats.org/officeDocument/2006/relationships/image" Target="../media/image8.gif"/><Relationship Id="rId4" Type="http://schemas.openxmlformats.org/officeDocument/2006/relationships/image" Target="../media/image40.jpeg"/></Relationships>
</file>

<file path=ppt/slides/_rels/slide17.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jpeg"/><Relationship Id="rId1" Type="http://schemas.openxmlformats.org/officeDocument/2006/relationships/slideLayout" Target="../slideLayouts/slideLayout4.xml"/><Relationship Id="rId4" Type="http://schemas.openxmlformats.org/officeDocument/2006/relationships/image" Target="../media/image3.png"/></Relationships>
</file>

<file path=ppt/slides/_rels/slide18.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jpeg"/><Relationship Id="rId1" Type="http://schemas.openxmlformats.org/officeDocument/2006/relationships/slideLayout" Target="../slideLayouts/slideLayout4.xml"/><Relationship Id="rId6" Type="http://schemas.openxmlformats.org/officeDocument/2006/relationships/image" Target="../media/image3.png"/><Relationship Id="rId5" Type="http://schemas.microsoft.com/office/2007/relationships/hdphoto" Target="../media/hdphoto17.wdp"/><Relationship Id="rId4" Type="http://schemas.openxmlformats.org/officeDocument/2006/relationships/image" Target="../media/image43.jpeg"/></Relationships>
</file>

<file path=ppt/slides/_rels/slide19.xml.rels><?xml version="1.0" encoding="UTF-8" standalone="yes"?>
<Relationships xmlns="http://schemas.openxmlformats.org/package/2006/relationships"><Relationship Id="rId8" Type="http://schemas.microsoft.com/office/2007/relationships/hdphoto" Target="../media/hdphoto20.wdp"/><Relationship Id="rId3" Type="http://schemas.microsoft.com/office/2007/relationships/hdphoto" Target="../media/hdphoto18.wdp"/><Relationship Id="rId7" Type="http://schemas.openxmlformats.org/officeDocument/2006/relationships/image" Target="../media/image47.jpeg"/><Relationship Id="rId2" Type="http://schemas.openxmlformats.org/officeDocument/2006/relationships/image" Target="../media/image44.png"/><Relationship Id="rId1" Type="http://schemas.openxmlformats.org/officeDocument/2006/relationships/slideLayout" Target="../slideLayouts/slideLayout4.xml"/><Relationship Id="rId6" Type="http://schemas.microsoft.com/office/2007/relationships/hdphoto" Target="../media/hdphoto19.wdp"/><Relationship Id="rId5" Type="http://schemas.openxmlformats.org/officeDocument/2006/relationships/image" Target="../media/image46.png"/><Relationship Id="rId4" Type="http://schemas.openxmlformats.org/officeDocument/2006/relationships/image" Target="../media/image45.png"/></Relationships>
</file>

<file path=ppt/slides/_rels/slide2.xml.rels><?xml version="1.0" encoding="UTF-8" standalone="yes"?>
<Relationships xmlns="http://schemas.openxmlformats.org/package/2006/relationships"><Relationship Id="rId8" Type="http://schemas.openxmlformats.org/officeDocument/2006/relationships/image" Target="../media/image8.gif"/><Relationship Id="rId3" Type="http://schemas.microsoft.com/office/2007/relationships/hdphoto" Target="../media/hdphoto3.wdp"/><Relationship Id="rId7" Type="http://schemas.openxmlformats.org/officeDocument/2006/relationships/image" Target="../media/image7.png"/><Relationship Id="rId2" Type="http://schemas.openxmlformats.org/officeDocument/2006/relationships/image" Target="../media/image4.jpeg"/><Relationship Id="rId1" Type="http://schemas.openxmlformats.org/officeDocument/2006/relationships/slideLayout" Target="../slideLayouts/slideLayout1.xml"/><Relationship Id="rId6" Type="http://schemas.openxmlformats.org/officeDocument/2006/relationships/image" Target="../media/image6.png"/><Relationship Id="rId5" Type="http://schemas.microsoft.com/office/2007/relationships/hdphoto" Target="../media/hdphoto4.wdp"/><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8" Type="http://schemas.openxmlformats.org/officeDocument/2006/relationships/image" Target="../media/image8.gif"/><Relationship Id="rId3" Type="http://schemas.microsoft.com/office/2007/relationships/hdphoto" Target="../media/hdphoto18.wdp"/><Relationship Id="rId7" Type="http://schemas.openxmlformats.org/officeDocument/2006/relationships/image" Target="../media/image50.png"/><Relationship Id="rId2" Type="http://schemas.openxmlformats.org/officeDocument/2006/relationships/image" Target="../media/image44.png"/><Relationship Id="rId1" Type="http://schemas.openxmlformats.org/officeDocument/2006/relationships/slideLayout" Target="../slideLayouts/slideLayout2.xml"/><Relationship Id="rId6" Type="http://schemas.openxmlformats.org/officeDocument/2006/relationships/image" Target="../media/image49.png"/><Relationship Id="rId5" Type="http://schemas.microsoft.com/office/2007/relationships/hdphoto" Target="../media/hdphoto21.wdp"/><Relationship Id="rId4" Type="http://schemas.openxmlformats.org/officeDocument/2006/relationships/image" Target="../media/image48.jpeg"/></Relationships>
</file>

<file path=ppt/slides/_rels/slide21.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jpeg"/><Relationship Id="rId1" Type="http://schemas.openxmlformats.org/officeDocument/2006/relationships/slideLayout" Target="../slideLayouts/slideLayout4.xml"/><Relationship Id="rId5" Type="http://schemas.openxmlformats.org/officeDocument/2006/relationships/image" Target="../media/image9.jpeg"/><Relationship Id="rId4" Type="http://schemas.openxmlformats.org/officeDocument/2006/relationships/image" Target="../media/image3.png"/></Relationships>
</file>

<file path=ppt/slides/_rels/slide4.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jpeg"/><Relationship Id="rId1" Type="http://schemas.openxmlformats.org/officeDocument/2006/relationships/slideLayout" Target="../slideLayouts/slideLayout4.xml"/><Relationship Id="rId5" Type="http://schemas.openxmlformats.org/officeDocument/2006/relationships/image" Target="../media/image10.png"/><Relationship Id="rId4" Type="http://schemas.openxmlformats.org/officeDocument/2006/relationships/image" Target="../media/image3.png"/></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3" Type="http://schemas.microsoft.com/office/2007/relationships/hdphoto" Target="../media/hdphoto3.wdp"/><Relationship Id="rId7" Type="http://schemas.microsoft.com/office/2007/relationships/hdphoto" Target="../media/hdphoto5.wdp"/><Relationship Id="rId12" Type="http://schemas.microsoft.com/office/2007/relationships/hdphoto" Target="../media/hdphoto7.wdp"/><Relationship Id="rId2" Type="http://schemas.openxmlformats.org/officeDocument/2006/relationships/image" Target="../media/image4.jpeg"/><Relationship Id="rId1" Type="http://schemas.openxmlformats.org/officeDocument/2006/relationships/slideLayout" Target="../slideLayouts/slideLayout2.xml"/><Relationship Id="rId6" Type="http://schemas.openxmlformats.org/officeDocument/2006/relationships/image" Target="../media/image13.png"/><Relationship Id="rId11" Type="http://schemas.openxmlformats.org/officeDocument/2006/relationships/image" Target="../media/image16.jpeg"/><Relationship Id="rId5" Type="http://schemas.openxmlformats.org/officeDocument/2006/relationships/image" Target="../media/image12.png"/><Relationship Id="rId10" Type="http://schemas.openxmlformats.org/officeDocument/2006/relationships/image" Target="../media/image15.jpeg"/><Relationship Id="rId4" Type="http://schemas.openxmlformats.org/officeDocument/2006/relationships/image" Target="../media/image11.png"/><Relationship Id="rId9" Type="http://schemas.microsoft.com/office/2007/relationships/hdphoto" Target="../media/hdphoto6.wdp"/></Relationships>
</file>

<file path=ppt/slides/_rels/slide6.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jpeg"/><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8" Type="http://schemas.microsoft.com/office/2007/relationships/hdphoto" Target="../media/hdphoto9.wdp"/><Relationship Id="rId3" Type="http://schemas.microsoft.com/office/2007/relationships/hdphoto" Target="../media/hdphoto3.wdp"/><Relationship Id="rId7" Type="http://schemas.openxmlformats.org/officeDocument/2006/relationships/image" Target="../media/image19.jpeg"/><Relationship Id="rId2" Type="http://schemas.openxmlformats.org/officeDocument/2006/relationships/image" Target="../media/image4.jpeg"/><Relationship Id="rId1" Type="http://schemas.openxmlformats.org/officeDocument/2006/relationships/slideLayout" Target="../slideLayouts/slideLayout2.xml"/><Relationship Id="rId6" Type="http://schemas.microsoft.com/office/2007/relationships/hdphoto" Target="../media/hdphoto8.wdp"/><Relationship Id="rId5" Type="http://schemas.openxmlformats.org/officeDocument/2006/relationships/image" Target="../media/image18.jpe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8" Type="http://schemas.openxmlformats.org/officeDocument/2006/relationships/image" Target="../media/image23.gif"/><Relationship Id="rId3" Type="http://schemas.microsoft.com/office/2007/relationships/hdphoto" Target="../media/hdphoto3.wdp"/><Relationship Id="rId7" Type="http://schemas.openxmlformats.org/officeDocument/2006/relationships/image" Target="../media/image22.jpeg"/><Relationship Id="rId2" Type="http://schemas.openxmlformats.org/officeDocument/2006/relationships/image" Target="../media/image4.jpeg"/><Relationship Id="rId1" Type="http://schemas.openxmlformats.org/officeDocument/2006/relationships/slideLayout" Target="../slideLayouts/slideLayout4.xml"/><Relationship Id="rId6" Type="http://schemas.openxmlformats.org/officeDocument/2006/relationships/image" Target="../media/image21.jpeg"/><Relationship Id="rId5" Type="http://schemas.openxmlformats.org/officeDocument/2006/relationships/image" Target="../media/image11.png"/><Relationship Id="rId4" Type="http://schemas.openxmlformats.org/officeDocument/2006/relationships/image" Target="../media/image20.jpeg"/><Relationship Id="rId9" Type="http://schemas.openxmlformats.org/officeDocument/2006/relationships/image" Target="../media/image24.jpeg"/></Relationships>
</file>

<file path=ppt/slides/_rels/slide9.xml.rels><?xml version="1.0" encoding="UTF-8" standalone="yes"?>
<Relationships xmlns="http://schemas.openxmlformats.org/package/2006/relationships"><Relationship Id="rId3" Type="http://schemas.microsoft.com/office/2007/relationships/hdphoto" Target="../media/hdphoto3.wdp"/><Relationship Id="rId2" Type="http://schemas.openxmlformats.org/officeDocument/2006/relationships/image" Target="../media/image4.jpeg"/><Relationship Id="rId1" Type="http://schemas.openxmlformats.org/officeDocument/2006/relationships/slideLayout" Target="../slideLayouts/slideLayout4.xml"/><Relationship Id="rId6" Type="http://schemas.openxmlformats.org/officeDocument/2006/relationships/image" Target="../media/image11.png"/><Relationship Id="rId5" Type="http://schemas.microsoft.com/office/2007/relationships/hdphoto" Target="../media/hdphoto10.wdp"/><Relationship Id="rId4" Type="http://schemas.openxmlformats.org/officeDocument/2006/relationships/image" Target="../media/image25.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Рисунок 6"/>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b="5335"/>
          <a:stretch/>
        </p:blipFill>
        <p:spPr>
          <a:xfrm>
            <a:off x="2" y="4"/>
            <a:ext cx="7647823" cy="10801349"/>
          </a:xfrm>
          <a:prstGeom prst="rect">
            <a:avLst/>
          </a:prstGeom>
        </p:spPr>
      </p:pic>
      <p:sp>
        <p:nvSpPr>
          <p:cNvPr id="2" name="Заголовок 1"/>
          <p:cNvSpPr>
            <a:spLocks noGrp="1"/>
          </p:cNvSpPr>
          <p:nvPr>
            <p:ph type="ctrTitle"/>
          </p:nvPr>
        </p:nvSpPr>
        <p:spPr>
          <a:xfrm>
            <a:off x="1875225" y="4805263"/>
            <a:ext cx="5118947" cy="425296"/>
          </a:xfrm>
        </p:spPr>
        <p:txBody>
          <a:bodyPr>
            <a:normAutofit fontScale="90000"/>
          </a:bodyPr>
          <a:lstStyle/>
          <a:p>
            <a:pPr lvl="0">
              <a:spcBef>
                <a:spcPct val="20000"/>
              </a:spcBef>
            </a:pPr>
            <a:r>
              <a:rPr lang="ru-RU" sz="3700" b="1" dirty="0">
                <a:solidFill>
                  <a:srgbClr val="FF0000"/>
                </a:solidFill>
                <a:latin typeface="Segoe Script" panose="020B0504020000000003" pitchFamily="34" charset="0"/>
                <a:ea typeface="+mn-ea"/>
                <a:cs typeface="Times New Roman" panose="02020603050405020304" pitchFamily="18" charset="0"/>
              </a:rPr>
              <a:t/>
            </a:r>
            <a:br>
              <a:rPr lang="ru-RU" sz="3700" b="1" dirty="0">
                <a:solidFill>
                  <a:srgbClr val="FF0000"/>
                </a:solidFill>
                <a:latin typeface="Segoe Script" panose="020B0504020000000003" pitchFamily="34" charset="0"/>
                <a:ea typeface="+mn-ea"/>
                <a:cs typeface="Times New Roman" panose="02020603050405020304" pitchFamily="18" charset="0"/>
              </a:rPr>
            </a:br>
            <a:r>
              <a:rPr lang="ru-RU" sz="3700" b="1" dirty="0">
                <a:solidFill>
                  <a:srgbClr val="FF0000"/>
                </a:solidFill>
                <a:latin typeface="Segoe Script" panose="020B0504020000000003" pitchFamily="34" charset="0"/>
                <a:ea typeface="+mn-ea"/>
                <a:cs typeface="Times New Roman" panose="02020603050405020304" pitchFamily="18" charset="0"/>
              </a:rPr>
              <a:t/>
            </a:r>
            <a:br>
              <a:rPr lang="ru-RU" sz="3700" b="1" dirty="0">
                <a:solidFill>
                  <a:srgbClr val="FF0000"/>
                </a:solidFill>
                <a:latin typeface="Segoe Script" panose="020B0504020000000003" pitchFamily="34" charset="0"/>
                <a:ea typeface="+mn-ea"/>
                <a:cs typeface="Times New Roman" panose="02020603050405020304" pitchFamily="18" charset="0"/>
              </a:rPr>
            </a:br>
            <a:r>
              <a:rPr lang="ru-RU" sz="3700" b="1" dirty="0">
                <a:solidFill>
                  <a:srgbClr val="FF0000"/>
                </a:solidFill>
                <a:latin typeface="Segoe Script" panose="020B0504020000000003" pitchFamily="34" charset="0"/>
                <a:ea typeface="+mn-ea"/>
                <a:cs typeface="Times New Roman" panose="02020603050405020304" pitchFamily="18" charset="0"/>
              </a:rPr>
              <a:t/>
            </a:r>
            <a:br>
              <a:rPr lang="ru-RU" sz="3700" b="1" dirty="0">
                <a:solidFill>
                  <a:srgbClr val="FF0000"/>
                </a:solidFill>
                <a:latin typeface="Segoe Script" panose="020B0504020000000003" pitchFamily="34" charset="0"/>
                <a:ea typeface="+mn-ea"/>
                <a:cs typeface="Times New Roman" panose="02020603050405020304" pitchFamily="18" charset="0"/>
              </a:rPr>
            </a:br>
            <a:r>
              <a:rPr lang="ru-RU" sz="4100" b="1" dirty="0">
                <a:solidFill>
                  <a:srgbClr val="002060"/>
                </a:solidFill>
                <a:latin typeface="Monotype Corsiva" panose="03010101010201010101" pitchFamily="66" charset="0"/>
                <a:ea typeface="+mn-ea"/>
                <a:cs typeface="Times New Roman" panose="02020603050405020304" pitchFamily="18" charset="0"/>
              </a:rPr>
              <a:t>«Приключения Буратино </a:t>
            </a:r>
            <a:br>
              <a:rPr lang="ru-RU" sz="4100" b="1" dirty="0">
                <a:solidFill>
                  <a:srgbClr val="002060"/>
                </a:solidFill>
                <a:latin typeface="Monotype Corsiva" panose="03010101010201010101" pitchFamily="66" charset="0"/>
                <a:ea typeface="+mn-ea"/>
                <a:cs typeface="Times New Roman" panose="02020603050405020304" pitchFamily="18" charset="0"/>
              </a:rPr>
            </a:br>
            <a:r>
              <a:rPr lang="ru-RU" sz="4100" b="1" dirty="0">
                <a:solidFill>
                  <a:srgbClr val="002060"/>
                </a:solidFill>
                <a:latin typeface="Monotype Corsiva" panose="03010101010201010101" pitchFamily="66" charset="0"/>
                <a:ea typeface="+mn-ea"/>
                <a:cs typeface="Times New Roman" panose="02020603050405020304" pitchFamily="18" charset="0"/>
              </a:rPr>
              <a:t>в стране Светофории»</a:t>
            </a:r>
            <a:r>
              <a:rPr lang="ru-RU" sz="4100" b="1" dirty="0">
                <a:solidFill>
                  <a:srgbClr val="FF0000"/>
                </a:solidFill>
                <a:latin typeface="Monotype Corsiva" panose="03010101010201010101" pitchFamily="66" charset="0"/>
                <a:ea typeface="+mn-ea"/>
                <a:cs typeface="Times New Roman" panose="02020603050405020304" pitchFamily="18" charset="0"/>
              </a:rPr>
              <a:t/>
            </a:r>
            <a:br>
              <a:rPr lang="ru-RU" sz="4100" b="1" dirty="0">
                <a:solidFill>
                  <a:srgbClr val="FF0000"/>
                </a:solidFill>
                <a:latin typeface="Monotype Corsiva" panose="03010101010201010101" pitchFamily="66" charset="0"/>
                <a:ea typeface="+mn-ea"/>
                <a:cs typeface="Times New Roman" panose="02020603050405020304" pitchFamily="18" charset="0"/>
              </a:rPr>
            </a:br>
            <a:endParaRPr lang="ru-RU" sz="4100" dirty="0">
              <a:latin typeface="Monotype Corsiva" panose="03010101010201010101" pitchFamily="66" charset="0"/>
              <a:cs typeface="Times New Roman" panose="02020603050405020304" pitchFamily="18" charset="0"/>
            </a:endParaRPr>
          </a:p>
        </p:txBody>
      </p:sp>
      <p:sp>
        <p:nvSpPr>
          <p:cNvPr id="6" name="Прямоугольник 5"/>
          <p:cNvSpPr/>
          <p:nvPr/>
        </p:nvSpPr>
        <p:spPr>
          <a:xfrm>
            <a:off x="2196455" y="212056"/>
            <a:ext cx="5364808" cy="1352926"/>
          </a:xfrm>
          <a:prstGeom prst="rect">
            <a:avLst/>
          </a:prstGeom>
        </p:spPr>
        <p:txBody>
          <a:bodyPr wrap="square" lIns="120642" tIns="60321" rIns="120642" bIns="60321">
            <a:spAutoFit/>
          </a:bodyPr>
          <a:lstStyle/>
          <a:p>
            <a:pPr algn="ctr"/>
            <a:r>
              <a:rPr lang="ru-RU" sz="1600" dirty="0">
                <a:solidFill>
                  <a:srgbClr val="000000"/>
                </a:solidFill>
                <a:latin typeface="Times New Roman"/>
                <a:ea typeface="Times New Roman"/>
              </a:rPr>
              <a:t>Муниципальное бюджетное дошкольное образовательное </a:t>
            </a:r>
            <a:r>
              <a:rPr lang="ru-RU" sz="1600" dirty="0" smtClean="0">
                <a:solidFill>
                  <a:srgbClr val="000000"/>
                </a:solidFill>
                <a:latin typeface="Times New Roman"/>
                <a:ea typeface="Times New Roman"/>
              </a:rPr>
              <a:t>учреждение</a:t>
            </a:r>
            <a:r>
              <a:rPr lang="ru-RU" sz="1600" dirty="0">
                <a:solidFill>
                  <a:prstClr val="black"/>
                </a:solidFill>
                <a:latin typeface="Times New Roman CYR"/>
                <a:ea typeface="Times New Roman"/>
              </a:rPr>
              <a:t> </a:t>
            </a:r>
            <a:r>
              <a:rPr lang="ru-RU" sz="1600" dirty="0" smtClean="0">
                <a:solidFill>
                  <a:srgbClr val="000000"/>
                </a:solidFill>
                <a:latin typeface="Times New Roman"/>
                <a:ea typeface="Times New Roman"/>
              </a:rPr>
              <a:t>«Детский </a:t>
            </a:r>
            <a:r>
              <a:rPr lang="ru-RU" sz="1600" dirty="0">
                <a:solidFill>
                  <a:srgbClr val="000000"/>
                </a:solidFill>
                <a:latin typeface="Times New Roman"/>
                <a:ea typeface="Times New Roman"/>
              </a:rPr>
              <a:t>сад общеразвивающего вида № 7» </a:t>
            </a:r>
            <a:endParaRPr lang="ru-RU" sz="1600" dirty="0" smtClean="0">
              <a:solidFill>
                <a:srgbClr val="000000"/>
              </a:solidFill>
              <a:latin typeface="Times New Roman"/>
              <a:ea typeface="Times New Roman"/>
            </a:endParaRPr>
          </a:p>
          <a:p>
            <a:pPr algn="ctr"/>
            <a:r>
              <a:rPr lang="ru-RU" sz="1600" dirty="0">
                <a:solidFill>
                  <a:srgbClr val="000000"/>
                </a:solidFill>
                <a:latin typeface="Times New Roman"/>
                <a:ea typeface="Times New Roman"/>
              </a:rPr>
              <a:t>м</a:t>
            </a:r>
            <a:r>
              <a:rPr lang="ru-RU" sz="1600" dirty="0" smtClean="0">
                <a:solidFill>
                  <a:srgbClr val="000000"/>
                </a:solidFill>
                <a:latin typeface="Times New Roman"/>
                <a:ea typeface="Times New Roman"/>
              </a:rPr>
              <a:t>униципального образования</a:t>
            </a:r>
            <a:r>
              <a:rPr lang="ru-RU" sz="1600" dirty="0">
                <a:solidFill>
                  <a:prstClr val="black"/>
                </a:solidFill>
                <a:latin typeface="Times New Roman CYR"/>
                <a:ea typeface="Times New Roman"/>
              </a:rPr>
              <a:t> </a:t>
            </a:r>
            <a:r>
              <a:rPr lang="ru-RU" sz="1600" dirty="0" smtClean="0">
                <a:solidFill>
                  <a:srgbClr val="000000"/>
                </a:solidFill>
                <a:latin typeface="Times New Roman"/>
                <a:ea typeface="Times New Roman"/>
              </a:rPr>
              <a:t>«Лениногорский </a:t>
            </a:r>
          </a:p>
          <a:p>
            <a:pPr algn="ctr"/>
            <a:r>
              <a:rPr lang="ru-RU" sz="1600" dirty="0" smtClean="0">
                <a:solidFill>
                  <a:srgbClr val="000000"/>
                </a:solidFill>
                <a:latin typeface="Times New Roman"/>
                <a:ea typeface="Times New Roman"/>
              </a:rPr>
              <a:t>муниципальный </a:t>
            </a:r>
            <a:r>
              <a:rPr lang="ru-RU" sz="1600" dirty="0">
                <a:solidFill>
                  <a:srgbClr val="000000"/>
                </a:solidFill>
                <a:latin typeface="Times New Roman"/>
                <a:ea typeface="Times New Roman"/>
              </a:rPr>
              <a:t>район» Республики Татарстан</a:t>
            </a:r>
            <a:r>
              <a:rPr lang="ru-RU" sz="1600" dirty="0">
                <a:solidFill>
                  <a:prstClr val="black"/>
                </a:solidFill>
                <a:latin typeface="Times New Roman CYR"/>
                <a:ea typeface="Times New Roman"/>
              </a:rPr>
              <a:t/>
            </a:r>
            <a:br>
              <a:rPr lang="ru-RU" sz="1600" dirty="0">
                <a:solidFill>
                  <a:prstClr val="black"/>
                </a:solidFill>
                <a:latin typeface="Times New Roman CYR"/>
                <a:ea typeface="Times New Roman"/>
              </a:rPr>
            </a:br>
            <a:endParaRPr lang="ru-RU" sz="1600" dirty="0">
              <a:solidFill>
                <a:prstClr val="black"/>
              </a:solidFill>
            </a:endParaRPr>
          </a:p>
        </p:txBody>
      </p:sp>
      <p:pic>
        <p:nvPicPr>
          <p:cNvPr id="4" name="Рисунок 3"/>
          <p:cNvPicPr>
            <a:picLocks noChangeAspect="1"/>
          </p:cNvPicPr>
          <p:nvPr/>
        </p:nvPicPr>
        <p:blipFill>
          <a:blip r:embed="rId4" cstate="print">
            <a:extLst>
              <a:ext uri="{BEBA8EAE-BF5A-486C-A8C5-ECC9F3942E4B}">
                <a14:imgProps xmlns:a14="http://schemas.microsoft.com/office/drawing/2010/main">
                  <a14:imgLayer r:embed="rId5">
                    <a14:imgEffect>
                      <a14:sharpenSoften amount="50000"/>
                    </a14:imgEffect>
                    <a14:imgEffect>
                      <a14:saturation sat="300000"/>
                    </a14:imgEffect>
                  </a14:imgLayer>
                </a14:imgProps>
              </a:ext>
              <a:ext uri="{28A0092B-C50C-407E-A947-70E740481C1C}">
                <a14:useLocalDpi xmlns:a14="http://schemas.microsoft.com/office/drawing/2010/main" val="0"/>
              </a:ext>
            </a:extLst>
          </a:blip>
          <a:stretch>
            <a:fillRect/>
          </a:stretch>
        </p:blipFill>
        <p:spPr>
          <a:xfrm>
            <a:off x="2462034" y="6516457"/>
            <a:ext cx="3816425" cy="2841323"/>
          </a:xfrm>
          <a:prstGeom prst="rect">
            <a:avLst/>
          </a:prstGeom>
        </p:spPr>
      </p:pic>
      <p:pic>
        <p:nvPicPr>
          <p:cNvPr id="8" name="Рисунок 7"/>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822115" y="1402881"/>
            <a:ext cx="1323202" cy="1917273"/>
          </a:xfrm>
          <a:prstGeom prst="rect">
            <a:avLst/>
          </a:prstGeom>
        </p:spPr>
      </p:pic>
      <p:sp>
        <p:nvSpPr>
          <p:cNvPr id="9" name="Прямоугольник 8"/>
          <p:cNvSpPr/>
          <p:nvPr/>
        </p:nvSpPr>
        <p:spPr>
          <a:xfrm>
            <a:off x="922514" y="3189132"/>
            <a:ext cx="6192588" cy="4553576"/>
          </a:xfrm>
          <a:prstGeom prst="rect">
            <a:avLst/>
          </a:prstGeom>
        </p:spPr>
        <p:txBody>
          <a:bodyPr wrap="square" lIns="120642" tIns="60321" rIns="120642" bIns="60321">
            <a:spAutoFit/>
          </a:bodyPr>
          <a:lstStyle/>
          <a:p>
            <a:pPr algn="ctr">
              <a:spcBef>
                <a:spcPct val="20000"/>
              </a:spcBef>
            </a:pPr>
            <a:r>
              <a:rPr lang="ru-RU" b="1" dirty="0" smtClean="0">
                <a:solidFill>
                  <a:prstClr val="black"/>
                </a:solidFill>
                <a:latin typeface="Times New Roman" panose="02020603050405020304" pitchFamily="18" charset="0"/>
                <a:cs typeface="Times New Roman" panose="02020603050405020304" pitchFamily="18" charset="0"/>
              </a:rPr>
              <a:t>Информационный журнал</a:t>
            </a:r>
          </a:p>
          <a:p>
            <a:pPr algn="ctr">
              <a:spcBef>
                <a:spcPct val="20000"/>
              </a:spcBef>
            </a:pPr>
            <a:r>
              <a:rPr lang="ru-RU" b="1" dirty="0" smtClean="0">
                <a:solidFill>
                  <a:prstClr val="black"/>
                </a:solidFill>
                <a:latin typeface="Times New Roman" panose="02020603050405020304" pitchFamily="18" charset="0"/>
                <a:cs typeface="Times New Roman" panose="02020603050405020304" pitchFamily="18" charset="0"/>
              </a:rPr>
              <a:t>по </a:t>
            </a:r>
            <a:r>
              <a:rPr lang="ru-RU" b="1" dirty="0">
                <a:solidFill>
                  <a:prstClr val="black"/>
                </a:solidFill>
                <a:latin typeface="Times New Roman" panose="02020603050405020304" pitchFamily="18" charset="0"/>
                <a:cs typeface="Times New Roman" panose="02020603050405020304" pitchFamily="18" charset="0"/>
              </a:rPr>
              <a:t>правилам дорожного </a:t>
            </a:r>
            <a:r>
              <a:rPr lang="ru-RU" b="1" dirty="0" smtClean="0">
                <a:solidFill>
                  <a:prstClr val="black"/>
                </a:solidFill>
                <a:latin typeface="Times New Roman" panose="02020603050405020304" pitchFamily="18" charset="0"/>
                <a:cs typeface="Times New Roman" panose="02020603050405020304" pitchFamily="18" charset="0"/>
              </a:rPr>
              <a:t>движения </a:t>
            </a:r>
          </a:p>
          <a:p>
            <a:pPr algn="ctr">
              <a:spcBef>
                <a:spcPct val="20000"/>
              </a:spcBef>
            </a:pPr>
            <a:r>
              <a:rPr lang="ru-RU" b="1" dirty="0" smtClean="0">
                <a:solidFill>
                  <a:prstClr val="black"/>
                </a:solidFill>
                <a:latin typeface="Times New Roman" panose="02020603050405020304" pitchFamily="18" charset="0"/>
                <a:cs typeface="Times New Roman" panose="02020603050405020304" pitchFamily="18" charset="0"/>
              </a:rPr>
              <a:t>для </a:t>
            </a:r>
            <a:r>
              <a:rPr lang="ru-RU" b="1" dirty="0">
                <a:solidFill>
                  <a:prstClr val="black"/>
                </a:solidFill>
                <a:latin typeface="Times New Roman" panose="02020603050405020304" pitchFamily="18" charset="0"/>
                <a:cs typeface="Times New Roman" panose="02020603050405020304" pitchFamily="18" charset="0"/>
              </a:rPr>
              <a:t>родителей и детей   </a:t>
            </a:r>
            <a:endParaRPr lang="ru-RU" b="1" dirty="0" smtClean="0">
              <a:solidFill>
                <a:prstClr val="black"/>
              </a:solidFill>
              <a:latin typeface="Times New Roman" panose="02020603050405020304" pitchFamily="18" charset="0"/>
              <a:cs typeface="Times New Roman" panose="02020603050405020304" pitchFamily="18" charset="0"/>
            </a:endParaRPr>
          </a:p>
          <a:p>
            <a:pPr algn="ctr">
              <a:spcBef>
                <a:spcPct val="20000"/>
              </a:spcBef>
            </a:pPr>
            <a:r>
              <a:rPr lang="ru-RU" b="1" dirty="0" smtClean="0">
                <a:solidFill>
                  <a:prstClr val="black"/>
                </a:solidFill>
                <a:latin typeface="Times New Roman" panose="02020603050405020304" pitchFamily="18" charset="0"/>
                <a:cs typeface="Times New Roman" panose="02020603050405020304" pitchFamily="18" charset="0"/>
              </a:rPr>
              <a:t>выпуск № 8</a:t>
            </a:r>
          </a:p>
          <a:p>
            <a:pPr algn="ctr">
              <a:spcBef>
                <a:spcPct val="20000"/>
              </a:spcBef>
            </a:pPr>
            <a:endParaRPr lang="ru-RU" b="1" dirty="0" smtClean="0">
              <a:solidFill>
                <a:prstClr val="black"/>
              </a:solidFill>
              <a:latin typeface="Times New Roman" panose="02020603050405020304" pitchFamily="18" charset="0"/>
              <a:cs typeface="Times New Roman" panose="02020603050405020304" pitchFamily="18" charset="0"/>
            </a:endParaRPr>
          </a:p>
          <a:p>
            <a:pPr algn="ctr">
              <a:spcBef>
                <a:spcPct val="20000"/>
              </a:spcBef>
            </a:pPr>
            <a:endParaRPr lang="ru-RU" b="1" dirty="0" smtClean="0">
              <a:solidFill>
                <a:prstClr val="black"/>
              </a:solidFill>
              <a:latin typeface="Times New Roman" panose="02020603050405020304" pitchFamily="18" charset="0"/>
              <a:cs typeface="Times New Roman" panose="02020603050405020304" pitchFamily="18" charset="0"/>
            </a:endParaRPr>
          </a:p>
          <a:p>
            <a:pPr algn="ctr">
              <a:spcBef>
                <a:spcPct val="20000"/>
              </a:spcBef>
            </a:pPr>
            <a:endParaRPr lang="ru-RU" b="1" dirty="0" smtClean="0">
              <a:solidFill>
                <a:prstClr val="black"/>
              </a:solidFill>
              <a:latin typeface="Times New Roman" panose="02020603050405020304" pitchFamily="18" charset="0"/>
              <a:cs typeface="Times New Roman" panose="02020603050405020304" pitchFamily="18" charset="0"/>
            </a:endParaRPr>
          </a:p>
          <a:p>
            <a:pPr algn="ctr">
              <a:spcBef>
                <a:spcPct val="20000"/>
              </a:spcBef>
            </a:pPr>
            <a:endParaRPr lang="ru-RU" sz="1800" dirty="0">
              <a:solidFill>
                <a:prstClr val="black"/>
              </a:solidFill>
              <a:latin typeface="Times New Roman" panose="02020603050405020304" pitchFamily="18" charset="0"/>
              <a:cs typeface="Times New Roman" panose="02020603050405020304" pitchFamily="18" charset="0"/>
            </a:endParaRPr>
          </a:p>
          <a:p>
            <a:pPr algn="ctr">
              <a:spcBef>
                <a:spcPct val="20000"/>
              </a:spcBef>
            </a:pPr>
            <a:endParaRPr lang="ru-RU" sz="1800" dirty="0">
              <a:solidFill>
                <a:prstClr val="black"/>
              </a:solidFill>
              <a:latin typeface="Times New Roman" panose="02020603050405020304" pitchFamily="18" charset="0"/>
              <a:cs typeface="Times New Roman" panose="02020603050405020304" pitchFamily="18" charset="0"/>
            </a:endParaRPr>
          </a:p>
          <a:p>
            <a:pPr algn="ctr">
              <a:spcBef>
                <a:spcPct val="20000"/>
              </a:spcBef>
            </a:pPr>
            <a:endParaRPr lang="ru-RU" sz="1800" dirty="0">
              <a:solidFill>
                <a:prstClr val="black"/>
              </a:solidFill>
              <a:latin typeface="Times New Roman" panose="02020603050405020304" pitchFamily="18" charset="0"/>
              <a:cs typeface="Times New Roman" panose="02020603050405020304" pitchFamily="18" charset="0"/>
            </a:endParaRPr>
          </a:p>
          <a:p>
            <a:pPr algn="ctr">
              <a:spcBef>
                <a:spcPct val="20000"/>
              </a:spcBef>
            </a:pPr>
            <a:endParaRPr lang="ru-RU" sz="1800" dirty="0">
              <a:solidFill>
                <a:prstClr val="black"/>
              </a:solidFill>
              <a:latin typeface="Times New Roman" panose="02020603050405020304" pitchFamily="18" charset="0"/>
              <a:cs typeface="Times New Roman" panose="02020603050405020304" pitchFamily="18" charset="0"/>
            </a:endParaRPr>
          </a:p>
          <a:p>
            <a:pPr algn="ctr">
              <a:spcBef>
                <a:spcPct val="20000"/>
              </a:spcBef>
            </a:pPr>
            <a:endParaRPr lang="ru-RU" sz="1800" dirty="0">
              <a:solidFill>
                <a:prstClr val="black"/>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2669143" y="9850135"/>
            <a:ext cx="3343738" cy="888880"/>
          </a:xfrm>
          <a:prstGeom prst="rect">
            <a:avLst/>
          </a:prstGeom>
          <a:noFill/>
        </p:spPr>
        <p:txBody>
          <a:bodyPr wrap="square" lIns="120642" tIns="60321" rIns="120642" bIns="60321" rtlCol="0">
            <a:spAutoFit/>
          </a:bodyPr>
          <a:lstStyle/>
          <a:p>
            <a:pPr lvl="0" algn="ctr"/>
            <a:endParaRPr lang="ru-RU" sz="1600" dirty="0">
              <a:solidFill>
                <a:prstClr val="black"/>
              </a:solidFill>
              <a:latin typeface="Times New Roman" panose="02020603050405020304" pitchFamily="18" charset="0"/>
              <a:cs typeface="Times New Roman" panose="02020603050405020304" pitchFamily="18" charset="0"/>
            </a:endParaRPr>
          </a:p>
          <a:p>
            <a:pPr lvl="0" algn="ctr"/>
            <a:r>
              <a:rPr lang="ru-RU" sz="1600" dirty="0">
                <a:solidFill>
                  <a:prstClr val="black"/>
                </a:solidFill>
                <a:latin typeface="Times New Roman" panose="02020603050405020304" pitchFamily="18" charset="0"/>
                <a:cs typeface="Times New Roman" panose="02020603050405020304" pitchFamily="18" charset="0"/>
              </a:rPr>
              <a:t>Лениногорск,</a:t>
            </a:r>
          </a:p>
          <a:p>
            <a:pPr lvl="0" algn="ctr"/>
            <a:r>
              <a:rPr lang="ru-RU" sz="1600" dirty="0" smtClean="0">
                <a:solidFill>
                  <a:prstClr val="black"/>
                </a:solidFill>
                <a:latin typeface="Times New Roman" panose="02020603050405020304" pitchFamily="18" charset="0"/>
                <a:cs typeface="Times New Roman" panose="02020603050405020304" pitchFamily="18" charset="0"/>
              </a:rPr>
              <a:t>Август 2018 г.</a:t>
            </a:r>
            <a:endParaRPr lang="ru-RU" sz="1600" dirty="0">
              <a:solidFill>
                <a:prstClr val="black"/>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942119643"/>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9047" y="0"/>
            <a:ext cx="7590314" cy="10801350"/>
          </a:xfrm>
          <a:prstGeom prst="rect">
            <a:avLst/>
          </a:prstGeom>
        </p:spPr>
      </p:pic>
      <p:sp>
        <p:nvSpPr>
          <p:cNvPr id="5125" name="Прямоугольник 9"/>
          <p:cNvSpPr>
            <a:spLocks noChangeArrowheads="1"/>
          </p:cNvSpPr>
          <p:nvPr/>
        </p:nvSpPr>
        <p:spPr bwMode="auto">
          <a:xfrm>
            <a:off x="127772" y="1912739"/>
            <a:ext cx="3780632" cy="3829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800" b="1" dirty="0">
                <a:solidFill>
                  <a:prstClr val="black"/>
                </a:solidFill>
                <a:latin typeface="Times New Roman" pitchFamily="18" charset="0"/>
                <a:cs typeface="Times New Roman" pitchFamily="18" charset="0"/>
              </a:rPr>
              <a:t> </a:t>
            </a:r>
            <a:endParaRPr lang="ru-RU" altLang="ru-RU" sz="1400" dirty="0">
              <a:solidFill>
                <a:prstClr val="black"/>
              </a:solidFill>
              <a:latin typeface="Arial" charset="0"/>
            </a:endParaRPr>
          </a:p>
        </p:txBody>
      </p:sp>
      <p:sp>
        <p:nvSpPr>
          <p:cNvPr id="5126" name="Прямоугольник 9"/>
          <p:cNvSpPr>
            <a:spLocks noChangeArrowheads="1"/>
          </p:cNvSpPr>
          <p:nvPr/>
        </p:nvSpPr>
        <p:spPr bwMode="auto">
          <a:xfrm>
            <a:off x="4415992" y="8462935"/>
            <a:ext cx="3145275" cy="581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600" b="1" dirty="0">
                <a:solidFill>
                  <a:prstClr val="black"/>
                </a:solidFill>
                <a:latin typeface="Times New Roman" pitchFamily="18" charset="0"/>
                <a:cs typeface="Times New Roman" pitchFamily="18" charset="0"/>
              </a:rPr>
              <a:t>  </a:t>
            </a:r>
            <a:endParaRPr lang="ru-RU" altLang="ru-RU" sz="1400" dirty="0">
              <a:solidFill>
                <a:prstClr val="black"/>
              </a:solidFill>
              <a:latin typeface="Times New Roman" pitchFamily="18" charset="0"/>
              <a:cs typeface="Times New Roman" pitchFamily="18" charset="0"/>
            </a:endParaRPr>
          </a:p>
          <a:p>
            <a:pPr eaLnBrk="1" fontAlgn="base" hangingPunct="1">
              <a:spcBef>
                <a:spcPct val="0"/>
              </a:spcBef>
              <a:spcAft>
                <a:spcPct val="0"/>
              </a:spcAft>
              <a:buFontTx/>
              <a:buNone/>
            </a:pPr>
            <a:endParaRPr lang="ru-RU" altLang="ru-RU" sz="1400" dirty="0">
              <a:solidFill>
                <a:prstClr val="black"/>
              </a:solidFill>
              <a:latin typeface="Arial" charset="0"/>
            </a:endParaRPr>
          </a:p>
        </p:txBody>
      </p:sp>
      <p:sp>
        <p:nvSpPr>
          <p:cNvPr id="5127" name="Прямоугольник 9"/>
          <p:cNvSpPr>
            <a:spLocks noChangeArrowheads="1"/>
          </p:cNvSpPr>
          <p:nvPr/>
        </p:nvSpPr>
        <p:spPr bwMode="auto">
          <a:xfrm>
            <a:off x="4415992" y="8378549"/>
            <a:ext cx="3145275" cy="79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600" b="1" dirty="0">
                <a:solidFill>
                  <a:prstClr val="black"/>
                </a:solidFill>
                <a:latin typeface="Times New Roman" pitchFamily="18" charset="0"/>
                <a:cs typeface="Times New Roman" pitchFamily="18" charset="0"/>
              </a:rPr>
              <a:t> </a:t>
            </a:r>
            <a:endParaRPr lang="ru-RU" altLang="ru-RU" sz="1400" dirty="0">
              <a:solidFill>
                <a:prstClr val="black"/>
              </a:solidFill>
              <a:latin typeface="Times New Roman" pitchFamily="18" charset="0"/>
              <a:cs typeface="Times New Roman" pitchFamily="18" charset="0"/>
            </a:endParaRPr>
          </a:p>
          <a:p>
            <a:pPr eaLnBrk="1" fontAlgn="base" hangingPunct="1">
              <a:spcBef>
                <a:spcPct val="0"/>
              </a:spcBef>
              <a:spcAft>
                <a:spcPct val="0"/>
              </a:spcAft>
              <a:buFontTx/>
              <a:buNone/>
            </a:pPr>
            <a:r>
              <a:rPr lang="ru-RU" altLang="ru-RU" sz="1400" dirty="0">
                <a:solidFill>
                  <a:prstClr val="black"/>
                </a:solidFill>
                <a:latin typeface="Times New Roman" pitchFamily="18" charset="0"/>
                <a:cs typeface="Times New Roman" pitchFamily="18" charset="0"/>
              </a:rPr>
              <a:t> </a:t>
            </a:r>
          </a:p>
          <a:p>
            <a:pPr eaLnBrk="1" fontAlgn="base" hangingPunct="1">
              <a:spcBef>
                <a:spcPct val="0"/>
              </a:spcBef>
              <a:spcAft>
                <a:spcPct val="0"/>
              </a:spcAft>
              <a:buFontTx/>
              <a:buNone/>
            </a:pPr>
            <a:endParaRPr lang="ru-RU" altLang="ru-RU" sz="1400" dirty="0">
              <a:solidFill>
                <a:prstClr val="black"/>
              </a:solidFill>
              <a:latin typeface="Arial" charset="0"/>
            </a:endParaRPr>
          </a:p>
        </p:txBody>
      </p:sp>
      <p:sp>
        <p:nvSpPr>
          <p:cNvPr id="5131" name="Прямоугольник 9"/>
          <p:cNvSpPr>
            <a:spLocks noChangeArrowheads="1"/>
          </p:cNvSpPr>
          <p:nvPr/>
        </p:nvSpPr>
        <p:spPr bwMode="auto">
          <a:xfrm>
            <a:off x="287048" y="4975001"/>
            <a:ext cx="3572347" cy="3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600" b="1" i="1" dirty="0">
                <a:solidFill>
                  <a:prstClr val="black"/>
                </a:solidFill>
                <a:latin typeface="Times New Roman" pitchFamily="18" charset="0"/>
                <a:cs typeface="Times New Roman" pitchFamily="18" charset="0"/>
              </a:rPr>
              <a:t>                         </a:t>
            </a:r>
            <a:endParaRPr lang="ru-RU" altLang="ru-RU" sz="1400" dirty="0">
              <a:solidFill>
                <a:prstClr val="black"/>
              </a:solidFill>
              <a:latin typeface="Arial" charset="0"/>
            </a:endParaRPr>
          </a:p>
        </p:txBody>
      </p:sp>
      <p:sp>
        <p:nvSpPr>
          <p:cNvPr id="5132" name="Прямоугольник 20"/>
          <p:cNvSpPr>
            <a:spLocks noChangeArrowheads="1"/>
          </p:cNvSpPr>
          <p:nvPr/>
        </p:nvSpPr>
        <p:spPr bwMode="auto">
          <a:xfrm>
            <a:off x="1636524" y="382552"/>
            <a:ext cx="2779464" cy="3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600" dirty="0">
                <a:solidFill>
                  <a:prstClr val="black"/>
                </a:solidFill>
                <a:latin typeface="Times New Roman" pitchFamily="18" charset="0"/>
                <a:cs typeface="Times New Roman" pitchFamily="18" charset="0"/>
              </a:rPr>
              <a:t>.</a:t>
            </a:r>
          </a:p>
        </p:txBody>
      </p:sp>
      <p:sp>
        <p:nvSpPr>
          <p:cNvPr id="4" name="Заголовок 3"/>
          <p:cNvSpPr>
            <a:spLocks noGrp="1"/>
          </p:cNvSpPr>
          <p:nvPr>
            <p:ph type="title"/>
          </p:nvPr>
        </p:nvSpPr>
        <p:spPr/>
        <p:txBody>
          <a:bodyPr>
            <a:normAutofit/>
          </a:bodyPr>
          <a:lstStyle/>
          <a:p>
            <a:r>
              <a:rPr lang="ru-RU" sz="3700" b="1" dirty="0">
                <a:solidFill>
                  <a:srgbClr val="002060"/>
                </a:solidFill>
                <a:latin typeface="Monotype Corsiva" panose="03010101010201010101" pitchFamily="66" charset="0"/>
                <a:cs typeface="Times New Roman" panose="02020603050405020304" pitchFamily="18" charset="0"/>
              </a:rPr>
              <a:t>     «В гостях у сказки»</a:t>
            </a:r>
          </a:p>
        </p:txBody>
      </p:sp>
      <p:sp>
        <p:nvSpPr>
          <p:cNvPr id="5" name="Объект 4"/>
          <p:cNvSpPr>
            <a:spLocks noGrp="1"/>
          </p:cNvSpPr>
          <p:nvPr>
            <p:ph sz="half" idx="1"/>
          </p:nvPr>
        </p:nvSpPr>
        <p:spPr>
          <a:xfrm>
            <a:off x="787047" y="1592586"/>
            <a:ext cx="2953890" cy="8200577"/>
          </a:xfrm>
        </p:spPr>
        <p:txBody>
          <a:bodyPr>
            <a:normAutofit fontScale="77500" lnSpcReduction="20000"/>
          </a:bodyPr>
          <a:lstStyle/>
          <a:p>
            <a:pPr marL="0" indent="0" algn="ctr">
              <a:lnSpc>
                <a:spcPct val="110000"/>
              </a:lnSpc>
              <a:buNone/>
            </a:pPr>
            <a:r>
              <a:rPr lang="ru-RU" sz="1500" b="1" dirty="0">
                <a:solidFill>
                  <a:srgbClr val="002060"/>
                </a:solidFill>
                <a:latin typeface="Times New Roman" panose="02020603050405020304" pitchFamily="18" charset="0"/>
                <a:cs typeface="Times New Roman" panose="02020603050405020304" pitchFamily="18" charset="0"/>
              </a:rPr>
              <a:t>История про Грузовичок…</a:t>
            </a:r>
          </a:p>
          <a:p>
            <a:pPr marL="0" indent="0" algn="just">
              <a:lnSpc>
                <a:spcPct val="110000"/>
              </a:lnSpc>
              <a:buNone/>
            </a:pPr>
            <a:r>
              <a:rPr lang="ru-RU" sz="1800" dirty="0">
                <a:latin typeface="Times New Roman" panose="02020603050405020304" pitchFamily="18" charset="0"/>
                <a:cs typeface="Times New Roman" panose="02020603050405020304" pitchFamily="18" charset="0"/>
              </a:rPr>
              <a:t>В одном маленьком городке жили самые разные машины. И почти все жители этого городка жили дружно и счастливо: они </a:t>
            </a:r>
            <a:r>
              <a:rPr lang="ru-RU" sz="1800" dirty="0" smtClean="0">
                <a:latin typeface="Times New Roman" panose="02020603050405020304" pitchFamily="18" charset="0"/>
                <a:cs typeface="Times New Roman" panose="02020603050405020304" pitchFamily="18" charset="0"/>
              </a:rPr>
              <a:t>были вежливыми </a:t>
            </a:r>
            <a:r>
              <a:rPr lang="ru-RU" sz="1800" dirty="0">
                <a:latin typeface="Times New Roman" panose="02020603050405020304" pitchFamily="18" charset="0"/>
                <a:cs typeface="Times New Roman" panose="02020603050405020304" pitchFamily="18" charset="0"/>
              </a:rPr>
              <a:t>и добрыми, знали все правила дорожного движения и очень уважали дорожные знаки и великого учителя Светофора. А </a:t>
            </a:r>
            <a:r>
              <a:rPr lang="ru-RU" sz="1800" dirty="0" smtClean="0">
                <a:latin typeface="Times New Roman" panose="02020603050405020304" pitchFamily="18" charset="0"/>
                <a:cs typeface="Times New Roman" panose="02020603050405020304" pitchFamily="18" charset="0"/>
              </a:rPr>
              <a:t>почему все </a:t>
            </a:r>
            <a:r>
              <a:rPr lang="ru-RU" sz="1800" dirty="0">
                <a:latin typeface="Times New Roman" panose="02020603050405020304" pitchFamily="18" charset="0"/>
                <a:cs typeface="Times New Roman" panose="02020603050405020304" pitchFamily="18" charset="0"/>
              </a:rPr>
              <a:t>жители? Да потому что жил в этом сказочном городке один непослушный Грузовичок, который ни с кем не дружил, никого не слушал </a:t>
            </a:r>
            <a:r>
              <a:rPr lang="ru-RU" sz="1800" dirty="0" smtClean="0">
                <a:latin typeface="Times New Roman" panose="02020603050405020304" pitchFamily="18" charset="0"/>
                <a:cs typeface="Times New Roman" panose="02020603050405020304" pitchFamily="18" charset="0"/>
              </a:rPr>
              <a:t>и не </a:t>
            </a:r>
            <a:r>
              <a:rPr lang="ru-RU" sz="1800" dirty="0">
                <a:latin typeface="Times New Roman" panose="02020603050405020304" pitchFamily="18" charset="0"/>
                <a:cs typeface="Times New Roman" panose="02020603050405020304" pitchFamily="18" charset="0"/>
              </a:rPr>
              <a:t>хотел учить правила дорожного движения. Много раз из-за этого Грузовичка на дорогах города едва-едва не случались аварии. </a:t>
            </a:r>
            <a:r>
              <a:rPr lang="ru-RU" sz="1800" dirty="0" smtClean="0">
                <a:latin typeface="Times New Roman" panose="02020603050405020304" pitchFamily="18" charset="0"/>
                <a:cs typeface="Times New Roman" panose="02020603050405020304" pitchFamily="18" charset="0"/>
              </a:rPr>
              <a:t>Но машинки-жители </a:t>
            </a:r>
            <a:r>
              <a:rPr lang="ru-RU" sz="1800" dirty="0">
                <a:latin typeface="Times New Roman" panose="02020603050405020304" pitchFamily="18" charset="0"/>
                <a:cs typeface="Times New Roman" panose="02020603050405020304" pitchFamily="18" charset="0"/>
              </a:rPr>
              <a:t>были настолько добры и вежливы, что не наказывали Грузовичка за его несносное поведение.</a:t>
            </a:r>
          </a:p>
          <a:p>
            <a:pPr marL="0" indent="0" algn="just">
              <a:lnSpc>
                <a:spcPct val="110000"/>
              </a:lnSpc>
              <a:buNone/>
            </a:pPr>
            <a:r>
              <a:rPr lang="ru-RU" sz="1800" dirty="0">
                <a:latin typeface="Times New Roman" panose="02020603050405020304" pitchFamily="18" charset="0"/>
                <a:cs typeface="Times New Roman" panose="02020603050405020304" pitchFamily="18" charset="0"/>
              </a:rPr>
              <a:t>Однажды жители городка решили построить гараж для большой пожарной машины. Экскаватор вырыл огромную яму для строительства</a:t>
            </a:r>
          </a:p>
          <a:p>
            <a:pPr marL="0" indent="0" algn="just">
              <a:lnSpc>
                <a:spcPct val="110000"/>
              </a:lnSpc>
              <a:buNone/>
            </a:pPr>
            <a:r>
              <a:rPr lang="ru-RU" sz="1800" dirty="0">
                <a:latin typeface="Times New Roman" panose="02020603050405020304" pitchFamily="18" charset="0"/>
                <a:cs typeface="Times New Roman" panose="02020603050405020304" pitchFamily="18" charset="0"/>
              </a:rPr>
              <a:t>гаража. Дядюшка Светофор поставил около ямы дежурного - знак «Въезд запрещен», чтобы машинки-жители случайно не зазевались и </a:t>
            </a:r>
            <a:r>
              <a:rPr lang="ru-RU" sz="1800" dirty="0" smtClean="0">
                <a:latin typeface="Times New Roman" panose="02020603050405020304" pitchFamily="18" charset="0"/>
                <a:cs typeface="Times New Roman" panose="02020603050405020304" pitchFamily="18" charset="0"/>
              </a:rPr>
              <a:t>не упали </a:t>
            </a:r>
            <a:r>
              <a:rPr lang="ru-RU" sz="1800" dirty="0">
                <a:latin typeface="Times New Roman" panose="02020603050405020304" pitchFamily="18" charset="0"/>
                <a:cs typeface="Times New Roman" panose="02020603050405020304" pitchFamily="18" charset="0"/>
              </a:rPr>
              <a:t>в эту огромную яму. И все бы хорошо, да только наш непоседа Грузовичок (как мы уже говорили) совсем не знал правил </a:t>
            </a:r>
            <a:r>
              <a:rPr lang="ru-RU" sz="1800" dirty="0" smtClean="0">
                <a:latin typeface="Times New Roman" panose="02020603050405020304" pitchFamily="18" charset="0"/>
                <a:cs typeface="Times New Roman" panose="02020603050405020304" pitchFamily="18" charset="0"/>
              </a:rPr>
              <a:t>дорожного  движения </a:t>
            </a:r>
            <a:r>
              <a:rPr lang="ru-RU" sz="1800" dirty="0">
                <a:latin typeface="Times New Roman" panose="02020603050405020304" pitchFamily="18" charset="0"/>
                <a:cs typeface="Times New Roman" panose="02020603050405020304" pitchFamily="18" charset="0"/>
              </a:rPr>
              <a:t>и не уважал дорожные знаки. И потому в один вечер, </a:t>
            </a:r>
            <a:r>
              <a:rPr lang="ru-RU" sz="1800" dirty="0" smtClean="0">
                <a:latin typeface="Times New Roman" panose="02020603050405020304" pitchFamily="18" charset="0"/>
                <a:cs typeface="Times New Roman" panose="02020603050405020304" pitchFamily="18" charset="0"/>
              </a:rPr>
              <a:t>когда</a:t>
            </a:r>
          </a:p>
        </p:txBody>
      </p:sp>
      <p:sp>
        <p:nvSpPr>
          <p:cNvPr id="6" name="Объект 5"/>
          <p:cNvSpPr>
            <a:spLocks noGrp="1"/>
          </p:cNvSpPr>
          <p:nvPr>
            <p:ph sz="half" idx="2"/>
          </p:nvPr>
        </p:nvSpPr>
        <p:spPr>
          <a:xfrm>
            <a:off x="3859395" y="1915867"/>
            <a:ext cx="3017533" cy="7128391"/>
          </a:xfrm>
        </p:spPr>
        <p:txBody>
          <a:bodyPr>
            <a:noAutofit/>
          </a:bodyPr>
          <a:lstStyle/>
          <a:p>
            <a:pPr marL="0" indent="0" algn="just">
              <a:buNone/>
            </a:pPr>
            <a:r>
              <a:rPr lang="ru-RU" sz="1400" dirty="0">
                <a:latin typeface="Times New Roman" panose="02020603050405020304" pitchFamily="18" charset="0"/>
                <a:cs typeface="Times New Roman" panose="02020603050405020304" pitchFamily="18" charset="0"/>
              </a:rPr>
              <a:t>Грузовичок веселился на улице, он подъехал очень близко к опасной яме, несмотря на все предупреждения знака-дежурного, и, конечно же, свалился в эту яму.</a:t>
            </a:r>
          </a:p>
          <a:p>
            <a:pPr marL="0" indent="0" algn="just">
              <a:buNone/>
            </a:pPr>
            <a:r>
              <a:rPr lang="ru-RU" sz="1400" dirty="0" smtClean="0">
                <a:latin typeface="Times New Roman" panose="02020603050405020304" pitchFamily="18" charset="0"/>
                <a:cs typeface="Times New Roman" panose="02020603050405020304" pitchFamily="18" charset="0"/>
              </a:rPr>
              <a:t>Очень </a:t>
            </a:r>
            <a:r>
              <a:rPr lang="ru-RU" sz="1400" dirty="0">
                <a:latin typeface="Times New Roman" panose="02020603050405020304" pitchFamily="18" charset="0"/>
                <a:cs typeface="Times New Roman" panose="02020603050405020304" pitchFamily="18" charset="0"/>
              </a:rPr>
              <a:t>перепугались жители городка и поспешили помочь нашему герою - недотепе. Дядюшка Подъемный Кран вытащил Грузовичок </a:t>
            </a:r>
            <a:r>
              <a:rPr lang="ru-RU" sz="1400" dirty="0" smtClean="0">
                <a:latin typeface="Times New Roman" panose="02020603050405020304" pitchFamily="18" charset="0"/>
                <a:cs typeface="Times New Roman" panose="02020603050405020304" pitchFamily="18" charset="0"/>
              </a:rPr>
              <a:t>из ямы</a:t>
            </a:r>
            <a:r>
              <a:rPr lang="ru-RU" sz="1400" dirty="0">
                <a:latin typeface="Times New Roman" panose="02020603050405020304" pitchFamily="18" charset="0"/>
                <a:cs typeface="Times New Roman" panose="02020603050405020304" pitchFamily="18" charset="0"/>
              </a:rPr>
              <a:t>, добрая тетушка Скорая Помощь принялась залечивать вмятины и царапины, а меленькие легковые машинки принялись угощать его</a:t>
            </a:r>
          </a:p>
          <a:p>
            <a:pPr marL="0" indent="0" algn="just">
              <a:buNone/>
            </a:pPr>
            <a:r>
              <a:rPr lang="ru-RU" sz="1400" dirty="0">
                <a:latin typeface="Times New Roman" panose="02020603050405020304" pitchFamily="18" charset="0"/>
                <a:cs typeface="Times New Roman" panose="02020603050405020304" pitchFamily="18" charset="0"/>
              </a:rPr>
              <a:t>теплым машинным маслом. Увидел Грузовичок как ухаживают за ним все жители городка и стало ему так стыдно, что он заплакал </a:t>
            </a:r>
            <a:r>
              <a:rPr lang="ru-RU" sz="1400" dirty="0" smtClean="0">
                <a:latin typeface="Times New Roman" panose="02020603050405020304" pitchFamily="18" charset="0"/>
                <a:cs typeface="Times New Roman" panose="02020603050405020304" pitchFamily="18" charset="0"/>
              </a:rPr>
              <a:t>и конечно </a:t>
            </a:r>
            <a:r>
              <a:rPr lang="ru-RU" sz="1400" dirty="0">
                <a:latin typeface="Times New Roman" panose="02020603050405020304" pitchFamily="18" charset="0"/>
                <a:cs typeface="Times New Roman" panose="02020603050405020304" pitchFamily="18" charset="0"/>
              </a:rPr>
              <a:t>же все машинки принялись успокаивать нашего героя и простили его.</a:t>
            </a:r>
          </a:p>
          <a:p>
            <a:pPr marL="0" indent="0" algn="just">
              <a:buNone/>
            </a:pPr>
            <a:r>
              <a:rPr lang="ru-RU" sz="1400" dirty="0">
                <a:latin typeface="Times New Roman" panose="02020603050405020304" pitchFamily="18" charset="0"/>
                <a:cs typeface="Times New Roman" panose="02020603050405020304" pitchFamily="18" charset="0"/>
              </a:rPr>
              <a:t>И вот как только наш Грузовичок выздоровел, он сразу же отправился в школу к дядюшке Светофору и начал учить правила </a:t>
            </a:r>
            <a:r>
              <a:rPr lang="ru-RU" sz="1400" dirty="0" smtClean="0">
                <a:latin typeface="Times New Roman" panose="02020603050405020304" pitchFamily="18" charset="0"/>
                <a:cs typeface="Times New Roman" panose="02020603050405020304" pitchFamily="18" charset="0"/>
              </a:rPr>
              <a:t>дорожного движения </a:t>
            </a:r>
            <a:r>
              <a:rPr lang="ru-RU" sz="1400" dirty="0">
                <a:latin typeface="Times New Roman" panose="02020603050405020304" pitchFamily="18" charset="0"/>
                <a:cs typeface="Times New Roman" panose="02020603050405020304" pitchFamily="18" charset="0"/>
              </a:rPr>
              <a:t>и дорожные знаки. С тех пор все жители этого замечательного городка стали жить дружно и счастливо.</a:t>
            </a:r>
          </a:p>
          <a:p>
            <a:pPr marL="0" indent="0">
              <a:lnSpc>
                <a:spcPct val="110000"/>
              </a:lnSpc>
              <a:buNone/>
            </a:pPr>
            <a:endParaRPr lang="ru-RU" sz="1600" dirty="0">
              <a:latin typeface="Times New Roman" panose="02020603050405020304" pitchFamily="18" charset="0"/>
              <a:cs typeface="Times New Roman" panose="02020603050405020304" pitchFamily="18" charset="0"/>
            </a:endParaRPr>
          </a:p>
        </p:txBody>
      </p:sp>
      <p:sp>
        <p:nvSpPr>
          <p:cNvPr id="2" name="Прямоугольник 1"/>
          <p:cNvSpPr/>
          <p:nvPr/>
        </p:nvSpPr>
        <p:spPr>
          <a:xfrm>
            <a:off x="927550" y="4629954"/>
            <a:ext cx="5949379" cy="981610"/>
          </a:xfrm>
          <a:prstGeom prst="rect">
            <a:avLst/>
          </a:prstGeom>
        </p:spPr>
        <p:txBody>
          <a:bodyPr wrap="square" lIns="104923" tIns="52461" rIns="104923" bIns="52461">
            <a:spAutoFit/>
          </a:bodyPr>
          <a:lstStyle/>
          <a:p>
            <a:endParaRPr lang="ru-RU" altLang="ru-RU" sz="1400" dirty="0">
              <a:solidFill>
                <a:prstClr val="black"/>
              </a:solidFill>
              <a:latin typeface="Times New Roman" pitchFamily="18" charset="0"/>
              <a:cs typeface="Times New Roman" pitchFamily="18" charset="0"/>
            </a:endParaRPr>
          </a:p>
          <a:p>
            <a:endParaRPr lang="ru-RU" altLang="ru-RU" sz="1400" dirty="0">
              <a:solidFill>
                <a:prstClr val="black"/>
              </a:solidFill>
              <a:latin typeface="Times New Roman" pitchFamily="18" charset="0"/>
              <a:cs typeface="Times New Roman" pitchFamily="18" charset="0"/>
            </a:endParaRPr>
          </a:p>
          <a:p>
            <a:endParaRPr lang="ru-RU" altLang="ru-RU" sz="1400" dirty="0">
              <a:solidFill>
                <a:prstClr val="black"/>
              </a:solidFill>
              <a:latin typeface="Times New Roman" pitchFamily="18" charset="0"/>
              <a:cs typeface="Times New Roman" pitchFamily="18" charset="0"/>
            </a:endParaRPr>
          </a:p>
          <a:p>
            <a:endParaRPr lang="ru-RU" altLang="ru-RU" sz="1400" dirty="0">
              <a:solidFill>
                <a:prstClr val="black"/>
              </a:solidFill>
              <a:latin typeface="Times New Roman" pitchFamily="18" charset="0"/>
              <a:cs typeface="Times New Roman" pitchFamily="18" charset="0"/>
            </a:endParaRPr>
          </a:p>
        </p:txBody>
      </p:sp>
      <p:pic>
        <p:nvPicPr>
          <p:cNvPr id="19" name="Рисунок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950446" y="864170"/>
            <a:ext cx="965607" cy="1048569"/>
          </a:xfrm>
          <a:prstGeom prst="rect">
            <a:avLst/>
          </a:prstGeom>
        </p:spPr>
      </p:pic>
      <p:sp>
        <p:nvSpPr>
          <p:cNvPr id="10" name="Прямоугольник 9"/>
          <p:cNvSpPr/>
          <p:nvPr/>
        </p:nvSpPr>
        <p:spPr>
          <a:xfrm>
            <a:off x="763731" y="2312652"/>
            <a:ext cx="5954412" cy="321396"/>
          </a:xfrm>
          <a:prstGeom prst="rect">
            <a:avLst/>
          </a:prstGeom>
        </p:spPr>
        <p:txBody>
          <a:bodyPr wrap="square" lIns="104927" tIns="52464" rIns="104927" bIns="52464">
            <a:spAutoFit/>
          </a:bodyPr>
          <a:lstStyle/>
          <a:p>
            <a:r>
              <a:rPr lang="ru-RU" sz="1400" dirty="0">
                <a:solidFill>
                  <a:prstClr val="black"/>
                </a:solidFill>
                <a:latin typeface="Times New Roman" panose="02020603050405020304" pitchFamily="18" charset="0"/>
                <a:cs typeface="Times New Roman" panose="02020603050405020304" pitchFamily="18" charset="0"/>
              </a:rPr>
              <a:t> </a:t>
            </a:r>
          </a:p>
        </p:txBody>
      </p:sp>
      <p:pic>
        <p:nvPicPr>
          <p:cNvPr id="9218" name="Picture 2" descr="http://miss-katy.com/wp-content/uploads/2017/01/Multik-pro-mashinki.-Malysh-Gruzovichok-Leva-sobiraet-svetofor.-Razvivayushhie-multfilmy.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3859395" y="8236879"/>
            <a:ext cx="2870681" cy="161475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20797586"/>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 name="Рисунок 14"/>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261" y="15738"/>
            <a:ext cx="7561262" cy="10801350"/>
          </a:xfrm>
          <a:prstGeom prst="rect">
            <a:avLst/>
          </a:prstGeom>
        </p:spPr>
      </p:pic>
      <p:sp>
        <p:nvSpPr>
          <p:cNvPr id="2" name="Заголовок 1"/>
          <p:cNvSpPr>
            <a:spLocks noGrp="1"/>
          </p:cNvSpPr>
          <p:nvPr>
            <p:ph type="title"/>
          </p:nvPr>
        </p:nvSpPr>
        <p:spPr>
          <a:xfrm>
            <a:off x="378066" y="502768"/>
            <a:ext cx="6805137" cy="1800225"/>
          </a:xfrm>
        </p:spPr>
        <p:txBody>
          <a:bodyPr>
            <a:noAutofit/>
          </a:bodyPr>
          <a:lstStyle/>
          <a:p>
            <a:pPr lvl="0" fontAlgn="base">
              <a:spcAft>
                <a:spcPct val="0"/>
              </a:spcAft>
            </a:pPr>
            <a:r>
              <a:rPr lang="ru-RU" altLang="ru-RU" sz="3700" b="1" i="1" dirty="0">
                <a:solidFill>
                  <a:srgbClr val="002060"/>
                </a:solidFill>
                <a:latin typeface="Monotype Corsiva" panose="03010101010201010101" pitchFamily="66" charset="0"/>
                <a:ea typeface="+mn-ea"/>
                <a:cs typeface="Times New Roman" pitchFamily="18" charset="0"/>
              </a:rPr>
              <a:t>«Что почитать ребенку о ПДД»</a:t>
            </a:r>
            <a:r>
              <a:rPr lang="ru-RU" altLang="ru-RU" sz="3700" i="1" dirty="0">
                <a:solidFill>
                  <a:srgbClr val="002060"/>
                </a:solidFill>
                <a:latin typeface="Monotype Corsiva" panose="03010101010201010101" pitchFamily="66" charset="0"/>
                <a:ea typeface="+mn-ea"/>
                <a:cs typeface="+mn-cs"/>
              </a:rPr>
              <a:t/>
            </a:r>
            <a:br>
              <a:rPr lang="ru-RU" altLang="ru-RU" sz="3700" i="1" dirty="0">
                <a:solidFill>
                  <a:srgbClr val="002060"/>
                </a:solidFill>
                <a:latin typeface="Monotype Corsiva" panose="03010101010201010101" pitchFamily="66" charset="0"/>
                <a:ea typeface="+mn-ea"/>
                <a:cs typeface="+mn-cs"/>
              </a:rPr>
            </a:br>
            <a:endParaRPr lang="ru-RU" sz="3700" dirty="0">
              <a:solidFill>
                <a:srgbClr val="002060"/>
              </a:solidFill>
              <a:latin typeface="Monotype Corsiva" panose="03010101010201010101" pitchFamily="66" charset="0"/>
            </a:endParaRPr>
          </a:p>
        </p:txBody>
      </p:sp>
      <p:sp>
        <p:nvSpPr>
          <p:cNvPr id="3" name="Объект 2"/>
          <p:cNvSpPr>
            <a:spLocks noGrp="1"/>
          </p:cNvSpPr>
          <p:nvPr>
            <p:ph sz="half" idx="2"/>
          </p:nvPr>
        </p:nvSpPr>
        <p:spPr/>
        <p:txBody>
          <a:bodyPr>
            <a:normAutofit/>
          </a:bodyPr>
          <a:lstStyle/>
          <a:p>
            <a:pPr marL="0" indent="0" fontAlgn="base">
              <a:spcBef>
                <a:spcPct val="0"/>
              </a:spcBef>
              <a:spcAft>
                <a:spcPct val="0"/>
              </a:spcAft>
              <a:buNone/>
            </a:pPr>
            <a:endParaRPr lang="ru-RU" altLang="ru-RU" sz="1600" dirty="0">
              <a:solidFill>
                <a:prstClr val="black"/>
              </a:solidFill>
              <a:latin typeface="Times New Roman" pitchFamily="18" charset="0"/>
              <a:cs typeface="Times New Roman" pitchFamily="18" charset="0"/>
            </a:endParaRPr>
          </a:p>
          <a:p>
            <a:pPr marL="0" indent="0">
              <a:lnSpc>
                <a:spcPct val="150000"/>
              </a:lnSpc>
              <a:buNone/>
            </a:pPr>
            <a:endParaRPr lang="ru-RU" sz="1400" dirty="0">
              <a:latin typeface="Times New Roman" panose="02020603050405020304" pitchFamily="18" charset="0"/>
              <a:cs typeface="Times New Roman" panose="02020603050405020304" pitchFamily="18" charset="0"/>
            </a:endParaRPr>
          </a:p>
        </p:txBody>
      </p:sp>
      <p:sp>
        <p:nvSpPr>
          <p:cNvPr id="13" name="Текст 12"/>
          <p:cNvSpPr>
            <a:spLocks noGrp="1"/>
          </p:cNvSpPr>
          <p:nvPr>
            <p:ph type="body" sz="quarter" idx="3"/>
          </p:nvPr>
        </p:nvSpPr>
        <p:spPr>
          <a:xfrm>
            <a:off x="4336376" y="2743361"/>
            <a:ext cx="2690498" cy="7248306"/>
          </a:xfrm>
        </p:spPr>
        <p:txBody>
          <a:bodyPr>
            <a:normAutofit/>
          </a:bodyPr>
          <a:lstStyle/>
          <a:p>
            <a:pPr algn="ctr">
              <a:spcBef>
                <a:spcPts val="1377"/>
              </a:spcBef>
            </a:pPr>
            <a:endParaRPr lang="ru-RU" sz="5600" dirty="0">
              <a:latin typeface="Times New Roman" panose="02020603050405020304" pitchFamily="18" charset="0"/>
              <a:cs typeface="Times New Roman" panose="02020603050405020304" pitchFamily="18" charset="0"/>
            </a:endParaRPr>
          </a:p>
          <a:p>
            <a:pPr algn="ctr">
              <a:spcBef>
                <a:spcPts val="1377"/>
              </a:spcBef>
            </a:pPr>
            <a:endParaRPr lang="ru-RU" sz="5600" dirty="0">
              <a:latin typeface="Times New Roman" panose="02020603050405020304" pitchFamily="18" charset="0"/>
              <a:cs typeface="Times New Roman" panose="02020603050405020304" pitchFamily="18" charset="0"/>
            </a:endParaRPr>
          </a:p>
          <a:p>
            <a:pPr algn="ctr">
              <a:spcBef>
                <a:spcPts val="1377"/>
              </a:spcBef>
            </a:pPr>
            <a:endParaRPr lang="ru-RU" sz="5600" dirty="0">
              <a:latin typeface="Times New Roman" panose="02020603050405020304" pitchFamily="18" charset="0"/>
              <a:cs typeface="Times New Roman" panose="02020603050405020304" pitchFamily="18" charset="0"/>
            </a:endParaRPr>
          </a:p>
          <a:p>
            <a:pPr algn="ctr">
              <a:spcBef>
                <a:spcPts val="1377"/>
              </a:spcBef>
            </a:pPr>
            <a:endParaRPr lang="ru-RU" sz="5600" i="1" u="sng" dirty="0">
              <a:latin typeface="Times New Roman" panose="02020603050405020304" pitchFamily="18" charset="0"/>
              <a:cs typeface="Times New Roman" panose="02020603050405020304" pitchFamily="18" charset="0"/>
            </a:endParaRPr>
          </a:p>
          <a:p>
            <a:endParaRPr lang="ru-RU" sz="1600" dirty="0">
              <a:latin typeface="Times New Roman" panose="02020603050405020304" pitchFamily="18" charset="0"/>
              <a:cs typeface="Times New Roman" panose="02020603050405020304" pitchFamily="18" charset="0"/>
            </a:endParaRPr>
          </a:p>
        </p:txBody>
      </p:sp>
      <p:pic>
        <p:nvPicPr>
          <p:cNvPr id="11" name="Рисунок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580833" y="1255838"/>
            <a:ext cx="1104253" cy="1234248"/>
          </a:xfrm>
          <a:prstGeom prst="rect">
            <a:avLst/>
          </a:prstGeom>
        </p:spPr>
      </p:pic>
      <p:sp>
        <p:nvSpPr>
          <p:cNvPr id="9" name="TextBox 8"/>
          <p:cNvSpPr txBox="1"/>
          <p:nvPr/>
        </p:nvSpPr>
        <p:spPr>
          <a:xfrm>
            <a:off x="2591606" y="1111676"/>
            <a:ext cx="2898758" cy="799829"/>
          </a:xfrm>
          <a:prstGeom prst="rect">
            <a:avLst/>
          </a:prstGeom>
          <a:noFill/>
        </p:spPr>
        <p:txBody>
          <a:bodyPr wrap="square" lIns="104923" tIns="52461" rIns="104923" bIns="52461" rtlCol="0">
            <a:spAutoFit/>
          </a:bodyPr>
          <a:lstStyle/>
          <a:p>
            <a:pPr algn="ctr"/>
            <a:endParaRPr lang="ru-RU" sz="1600" b="1" dirty="0">
              <a:solidFill>
                <a:srgbClr val="F79646">
                  <a:lumMod val="75000"/>
                </a:srgbClr>
              </a:solidFill>
              <a:latin typeface="Times New Roman" panose="02020603050405020304" pitchFamily="18" charset="0"/>
              <a:cs typeface="Times New Roman" panose="02020603050405020304" pitchFamily="18" charset="0"/>
            </a:endParaRPr>
          </a:p>
          <a:p>
            <a:pPr algn="ctr"/>
            <a:endParaRPr lang="ru-RU" sz="1400" b="1" dirty="0">
              <a:solidFill>
                <a:srgbClr val="0070C0"/>
              </a:solidFill>
              <a:latin typeface="Times New Roman" panose="02020603050405020304" pitchFamily="18" charset="0"/>
              <a:cs typeface="Times New Roman" panose="02020603050405020304" pitchFamily="18" charset="0"/>
            </a:endParaRPr>
          </a:p>
          <a:p>
            <a:pPr algn="ctr"/>
            <a:r>
              <a:rPr lang="ru-RU" sz="1400" b="1" dirty="0">
                <a:solidFill>
                  <a:srgbClr val="0070C0"/>
                </a:solidFill>
                <a:latin typeface="Times New Roman" panose="02020603050405020304" pitchFamily="18" charset="0"/>
                <a:cs typeface="Times New Roman" panose="02020603050405020304" pitchFamily="18" charset="0"/>
              </a:rPr>
              <a:t>Почитайте вместе с детьми!</a:t>
            </a:r>
          </a:p>
        </p:txBody>
      </p:sp>
      <p:sp>
        <p:nvSpPr>
          <p:cNvPr id="10" name="Прямоугольник 9"/>
          <p:cNvSpPr/>
          <p:nvPr/>
        </p:nvSpPr>
        <p:spPr>
          <a:xfrm>
            <a:off x="846779" y="2056335"/>
            <a:ext cx="2931591" cy="872542"/>
          </a:xfrm>
          <a:prstGeom prst="rect">
            <a:avLst/>
          </a:prstGeom>
        </p:spPr>
        <p:txBody>
          <a:bodyPr wrap="square" lIns="104923" tIns="52461" rIns="104923" bIns="52461">
            <a:spAutoFit/>
          </a:bodyPr>
          <a:lstStyle/>
          <a:p>
            <a:pPr algn="ctr">
              <a:tabLst>
                <a:tab pos="1224084" algn="l"/>
              </a:tabLst>
            </a:pPr>
            <a:endParaRPr lang="ru-RU" sz="1600" b="1" i="1" dirty="0">
              <a:solidFill>
                <a:prstClr val="black"/>
              </a:solidFill>
              <a:latin typeface="Times New Roman"/>
              <a:ea typeface="Times New Roman"/>
            </a:endParaRPr>
          </a:p>
          <a:p>
            <a:pPr algn="ctr">
              <a:tabLst>
                <a:tab pos="1224084" algn="l"/>
              </a:tabLst>
            </a:pPr>
            <a:endParaRPr lang="ru-RU" sz="1600" b="1" i="1" dirty="0">
              <a:solidFill>
                <a:prstClr val="black"/>
              </a:solidFill>
              <a:latin typeface="Times New Roman"/>
              <a:ea typeface="Times New Roman"/>
            </a:endParaRPr>
          </a:p>
          <a:p>
            <a:pPr algn="ctr">
              <a:tabLst>
                <a:tab pos="1224084" algn="l"/>
              </a:tabLst>
            </a:pPr>
            <a:endParaRPr lang="ru-RU" sz="1600" b="1" i="1" dirty="0">
              <a:solidFill>
                <a:prstClr val="black"/>
              </a:solidFill>
              <a:latin typeface="Times New Roman"/>
              <a:ea typeface="Times New Roman"/>
            </a:endParaRPr>
          </a:p>
        </p:txBody>
      </p:sp>
      <p:sp>
        <p:nvSpPr>
          <p:cNvPr id="14" name="Овальная выноска 13"/>
          <p:cNvSpPr/>
          <p:nvPr/>
        </p:nvSpPr>
        <p:spPr>
          <a:xfrm>
            <a:off x="2628503" y="1430707"/>
            <a:ext cx="2898756" cy="737708"/>
          </a:xfrm>
          <a:prstGeom prst="wedgeEllipseCallout">
            <a:avLst>
              <a:gd name="adj1" fmla="val 55906"/>
              <a:gd name="adj2" fmla="val -33474"/>
            </a:avLst>
          </a:prstGeom>
          <a:noFill/>
        </p:spPr>
        <p:style>
          <a:lnRef idx="2">
            <a:schemeClr val="accent1">
              <a:shade val="50000"/>
            </a:schemeClr>
          </a:lnRef>
          <a:fillRef idx="1">
            <a:schemeClr val="accent1"/>
          </a:fillRef>
          <a:effectRef idx="0">
            <a:schemeClr val="accent1"/>
          </a:effectRef>
          <a:fontRef idx="minor">
            <a:schemeClr val="lt1"/>
          </a:fontRef>
        </p:style>
        <p:txBody>
          <a:bodyPr lIns="104923" tIns="52461" rIns="104923" bIns="52461" spcCol="0" rtlCol="0" anchor="ctr"/>
          <a:lstStyle/>
          <a:p>
            <a:pPr algn="ctr"/>
            <a:endParaRPr lang="ru-RU">
              <a:solidFill>
                <a:prstClr val="white"/>
              </a:solidFill>
            </a:endParaRPr>
          </a:p>
        </p:txBody>
      </p:sp>
      <p:pic>
        <p:nvPicPr>
          <p:cNvPr id="10242" name="Picture 2" descr="http://static.ozone.ru/multimedia/1017327283.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167257" y="2608540"/>
            <a:ext cx="2395454" cy="32262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244" name="Picture 4" descr="https://cdn2.static1-sima-land.com/items/1938353/0/700.jpg?v=0"/>
          <p:cNvPicPr>
            <a:picLocks noChangeAspect="1" noChangeArrowheads="1"/>
          </p:cNvPicPr>
          <p:nvPr/>
        </p:nvPicPr>
        <p:blipFill rotWithShape="1">
          <a:blip r:embed="rId6">
            <a:extLst>
              <a:ext uri="{28A0092B-C50C-407E-A947-70E740481C1C}">
                <a14:useLocalDpi xmlns:a14="http://schemas.microsoft.com/office/drawing/2010/main" val="0"/>
              </a:ext>
            </a:extLst>
          </a:blip>
          <a:srcRect l="15174" t="5760" r="19434" b="8073"/>
          <a:stretch/>
        </p:blipFill>
        <p:spPr bwMode="auto">
          <a:xfrm>
            <a:off x="4154996" y="2608540"/>
            <a:ext cx="2310097" cy="3226200"/>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10246" name="Picture 6" descr="http://shoppingator.ru/pict/tovar/httpswwwwww.uchmag.ru/upload/catalog/posob-native/4/4/4408_/cover_image_big.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2472818" y="6048747"/>
            <a:ext cx="2611103" cy="3730147"/>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551516074"/>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Рисунок 7"/>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261" y="15738"/>
            <a:ext cx="7561262" cy="10801350"/>
          </a:xfrm>
          <a:prstGeom prst="rect">
            <a:avLst/>
          </a:prstGeom>
        </p:spPr>
      </p:pic>
      <p:sp>
        <p:nvSpPr>
          <p:cNvPr id="2" name="Заголовок 1"/>
          <p:cNvSpPr>
            <a:spLocks noGrp="1"/>
          </p:cNvSpPr>
          <p:nvPr>
            <p:ph type="title"/>
          </p:nvPr>
        </p:nvSpPr>
        <p:spPr>
          <a:xfrm>
            <a:off x="375801" y="667485"/>
            <a:ext cx="6805137" cy="1800225"/>
          </a:xfrm>
        </p:spPr>
        <p:txBody>
          <a:bodyPr>
            <a:noAutofit/>
          </a:bodyPr>
          <a:lstStyle/>
          <a:p>
            <a:pPr lvl="0" fontAlgn="base">
              <a:spcAft>
                <a:spcPct val="0"/>
              </a:spcAft>
            </a:pPr>
            <a:r>
              <a:rPr lang="ru-RU" altLang="ru-RU" sz="3700" b="1" i="1" dirty="0" smtClean="0">
                <a:solidFill>
                  <a:srgbClr val="002060"/>
                </a:solidFill>
                <a:latin typeface="Monotype Corsiva" panose="03010101010201010101" pitchFamily="66" charset="0"/>
                <a:ea typeface="+mn-ea"/>
                <a:cs typeface="Times New Roman" pitchFamily="18" charset="0"/>
              </a:rPr>
              <a:t>«Информационные порталы»</a:t>
            </a:r>
            <a:r>
              <a:rPr lang="ru-RU" altLang="ru-RU" sz="3700" i="1" dirty="0">
                <a:solidFill>
                  <a:srgbClr val="002060"/>
                </a:solidFill>
                <a:latin typeface="Monotype Corsiva" panose="03010101010201010101" pitchFamily="66" charset="0"/>
                <a:ea typeface="+mn-ea"/>
                <a:cs typeface="+mn-cs"/>
              </a:rPr>
              <a:t/>
            </a:r>
            <a:br>
              <a:rPr lang="ru-RU" altLang="ru-RU" sz="3700" i="1" dirty="0">
                <a:solidFill>
                  <a:srgbClr val="002060"/>
                </a:solidFill>
                <a:latin typeface="Monotype Corsiva" panose="03010101010201010101" pitchFamily="66" charset="0"/>
                <a:ea typeface="+mn-ea"/>
                <a:cs typeface="+mn-cs"/>
              </a:rPr>
            </a:br>
            <a:endParaRPr lang="ru-RU" sz="3700" dirty="0">
              <a:solidFill>
                <a:srgbClr val="002060"/>
              </a:solidFill>
              <a:latin typeface="Monotype Corsiva" panose="03010101010201010101" pitchFamily="66" charset="0"/>
            </a:endParaRPr>
          </a:p>
        </p:txBody>
      </p:sp>
      <p:pic>
        <p:nvPicPr>
          <p:cNvPr id="11" name="Рисунок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68067" y="1763477"/>
            <a:ext cx="1042657" cy="1165400"/>
          </a:xfrm>
          <a:prstGeom prst="rect">
            <a:avLst/>
          </a:prstGeom>
        </p:spPr>
      </p:pic>
      <p:sp>
        <p:nvSpPr>
          <p:cNvPr id="10" name="Прямоугольник 9"/>
          <p:cNvSpPr/>
          <p:nvPr/>
        </p:nvSpPr>
        <p:spPr>
          <a:xfrm>
            <a:off x="846779" y="2056335"/>
            <a:ext cx="2931591" cy="872542"/>
          </a:xfrm>
          <a:prstGeom prst="rect">
            <a:avLst/>
          </a:prstGeom>
        </p:spPr>
        <p:txBody>
          <a:bodyPr wrap="square" lIns="104923" tIns="52461" rIns="104923" bIns="52461">
            <a:spAutoFit/>
          </a:bodyPr>
          <a:lstStyle/>
          <a:p>
            <a:pPr algn="ctr">
              <a:tabLst>
                <a:tab pos="1224084" algn="l"/>
              </a:tabLst>
            </a:pPr>
            <a:endParaRPr lang="ru-RU" sz="1600" b="1" i="1" dirty="0">
              <a:solidFill>
                <a:prstClr val="black"/>
              </a:solidFill>
              <a:latin typeface="Times New Roman"/>
              <a:ea typeface="Times New Roman"/>
            </a:endParaRPr>
          </a:p>
          <a:p>
            <a:pPr algn="ctr">
              <a:tabLst>
                <a:tab pos="1224084" algn="l"/>
              </a:tabLst>
            </a:pPr>
            <a:endParaRPr lang="ru-RU" sz="1600" b="1" i="1" dirty="0">
              <a:solidFill>
                <a:prstClr val="black"/>
              </a:solidFill>
              <a:latin typeface="Times New Roman"/>
              <a:ea typeface="Times New Roman"/>
            </a:endParaRPr>
          </a:p>
          <a:p>
            <a:pPr algn="ctr">
              <a:tabLst>
                <a:tab pos="1224084" algn="l"/>
              </a:tabLst>
            </a:pPr>
            <a:endParaRPr lang="ru-RU" sz="1600" b="1" i="1" dirty="0">
              <a:solidFill>
                <a:prstClr val="black"/>
              </a:solidFill>
              <a:latin typeface="Times New Roman"/>
              <a:ea typeface="Times New Roman"/>
            </a:endParaRPr>
          </a:p>
        </p:txBody>
      </p:sp>
      <p:sp>
        <p:nvSpPr>
          <p:cNvPr id="3" name="Прямоугольник 2"/>
          <p:cNvSpPr/>
          <p:nvPr/>
        </p:nvSpPr>
        <p:spPr>
          <a:xfrm>
            <a:off x="965388" y="1763477"/>
            <a:ext cx="4774973" cy="3354765"/>
          </a:xfrm>
          <a:prstGeom prst="rect">
            <a:avLst/>
          </a:prstGeom>
        </p:spPr>
        <p:txBody>
          <a:bodyPr wrap="square">
            <a:spAutoFit/>
          </a:bodyPr>
          <a:lstStyle/>
          <a:p>
            <a:r>
              <a:rPr lang="ru-RU" sz="1600" dirty="0" smtClean="0">
                <a:latin typeface="Times New Roman" panose="02020603050405020304" pitchFamily="18" charset="0"/>
                <a:cs typeface="Times New Roman" panose="02020603050405020304" pitchFamily="18" charset="0"/>
              </a:rPr>
              <a:t> </a:t>
            </a:r>
            <a:r>
              <a:rPr lang="ru-RU" sz="1400" dirty="0" smtClean="0">
                <a:latin typeface="Times New Roman" panose="02020603050405020304" pitchFamily="18" charset="0"/>
                <a:cs typeface="Times New Roman" panose="02020603050405020304" pitchFamily="18" charset="0"/>
              </a:rPr>
              <a:t>Предлагаем </a:t>
            </a:r>
            <a:r>
              <a:rPr lang="ru-RU" sz="1400" dirty="0">
                <a:latin typeface="Times New Roman" panose="02020603050405020304" pitchFamily="18" charset="0"/>
                <a:cs typeface="Times New Roman" panose="02020603050405020304" pitchFamily="18" charset="0"/>
              </a:rPr>
              <a:t>вашему вниманию Канал БЯКИ-БУКИ ТВ </a:t>
            </a:r>
            <a:r>
              <a:rPr lang="ru-RU" sz="1400" dirty="0" smtClean="0">
                <a:latin typeface="Times New Roman" panose="02020603050405020304" pitchFamily="18" charset="0"/>
                <a:cs typeface="Times New Roman" panose="02020603050405020304" pitchFamily="18" charset="0"/>
              </a:rPr>
              <a:t>где можно посмотреть мультики </a:t>
            </a:r>
            <a:r>
              <a:rPr lang="ru-RU" sz="1400" dirty="0">
                <a:latin typeface="Times New Roman" panose="02020603050405020304" pitchFamily="18" charset="0"/>
                <a:cs typeface="Times New Roman" panose="02020603050405020304" pitchFamily="18" charset="0"/>
              </a:rPr>
              <a:t>про машинки для самых маленьких детей от года</a:t>
            </a:r>
            <a:r>
              <a:rPr lang="ru-RU" sz="1400" dirty="0" smtClean="0">
                <a:latin typeface="Times New Roman" panose="02020603050405020304" pitchFamily="18" charset="0"/>
                <a:cs typeface="Times New Roman" panose="02020603050405020304" pitchFamily="18" charset="0"/>
              </a:rPr>
              <a:t>. Здесь </a:t>
            </a:r>
            <a:r>
              <a:rPr lang="ru-RU" sz="1400" dirty="0">
                <a:latin typeface="Times New Roman" panose="02020603050405020304" pitchFamily="18" charset="0"/>
                <a:cs typeface="Times New Roman" panose="02020603050405020304" pitchFamily="18" charset="0"/>
              </a:rPr>
              <a:t>вы найдете развивающие мультфильмы на любой вкус:</a:t>
            </a:r>
          </a:p>
          <a:p>
            <a:r>
              <a:rPr lang="ru-RU" sz="1400" dirty="0">
                <a:latin typeface="Times New Roman" panose="02020603050405020304" pitchFamily="18" charset="0"/>
                <a:cs typeface="Times New Roman" panose="02020603050405020304" pitchFamily="18" charset="0"/>
              </a:rPr>
              <a:t> - для мальчиков - мультики про машинки, про трактор, про паровозики, про светофор;</a:t>
            </a:r>
          </a:p>
          <a:p>
            <a:r>
              <a:rPr lang="ru-RU" sz="1400" dirty="0">
                <a:latin typeface="Times New Roman" panose="02020603050405020304" pitchFamily="18" charset="0"/>
                <a:cs typeface="Times New Roman" panose="02020603050405020304" pitchFamily="18" charset="0"/>
              </a:rPr>
              <a:t> - для девочек -  мультики про правила дорожного движения, песенки, мультики про животных и другие развивающие мультфильмы.</a:t>
            </a:r>
          </a:p>
          <a:p>
            <a:r>
              <a:rPr lang="ru-RU" sz="1400" dirty="0" smtClean="0">
                <a:latin typeface="Times New Roman" panose="02020603050405020304" pitchFamily="18" charset="0"/>
                <a:cs typeface="Times New Roman" panose="02020603050405020304" pitchFamily="18" charset="0"/>
              </a:rPr>
              <a:t>Каждую </a:t>
            </a:r>
            <a:r>
              <a:rPr lang="ru-RU" sz="1400" dirty="0">
                <a:latin typeface="Times New Roman" panose="02020603050405020304" pitchFamily="18" charset="0"/>
                <a:cs typeface="Times New Roman" panose="02020603050405020304" pitchFamily="18" charset="0"/>
              </a:rPr>
              <a:t>неделю </a:t>
            </a:r>
            <a:r>
              <a:rPr lang="ru-RU" sz="1400" dirty="0" smtClean="0">
                <a:latin typeface="Times New Roman" panose="02020603050405020304" pitchFamily="18" charset="0"/>
                <a:cs typeface="Times New Roman" panose="02020603050405020304" pitchFamily="18" charset="0"/>
              </a:rPr>
              <a:t>канал радует  вас </a:t>
            </a:r>
            <a:r>
              <a:rPr lang="ru-RU" sz="1400" dirty="0">
                <a:latin typeface="Times New Roman" panose="02020603050405020304" pitchFamily="18" charset="0"/>
                <a:cs typeface="Times New Roman" panose="02020603050405020304" pitchFamily="18" charset="0"/>
              </a:rPr>
              <a:t>новыми выпусками, поэтому не забудьте подписаться на </a:t>
            </a:r>
            <a:r>
              <a:rPr lang="ru-RU" sz="1400" dirty="0" smtClean="0">
                <a:latin typeface="Times New Roman" panose="02020603050405020304" pitchFamily="18" charset="0"/>
                <a:cs typeface="Times New Roman" panose="02020603050405020304" pitchFamily="18" charset="0"/>
              </a:rPr>
              <a:t>него, </a:t>
            </a:r>
            <a:r>
              <a:rPr lang="ru-RU" sz="1400" dirty="0">
                <a:latin typeface="Times New Roman" panose="02020603050405020304" pitchFamily="18" charset="0"/>
                <a:cs typeface="Times New Roman" panose="02020603050405020304" pitchFamily="18" charset="0"/>
              </a:rPr>
              <a:t>чтобы не пропустить их </a:t>
            </a:r>
            <a:r>
              <a:rPr lang="ru-RU" sz="1400" b="1" dirty="0" smtClean="0">
                <a:solidFill>
                  <a:srgbClr val="002060"/>
                </a:solidFill>
                <a:latin typeface="Times New Roman" panose="02020603050405020304" pitchFamily="18" charset="0"/>
                <a:cs typeface="Times New Roman" panose="02020603050405020304" pitchFamily="18" charset="0"/>
              </a:rPr>
              <a:t>https</a:t>
            </a:r>
            <a:r>
              <a:rPr lang="ru-RU" sz="1400" b="1" dirty="0">
                <a:solidFill>
                  <a:srgbClr val="002060"/>
                </a:solidFill>
                <a:latin typeface="Times New Roman" panose="02020603050405020304" pitchFamily="18" charset="0"/>
                <a:cs typeface="Times New Roman" panose="02020603050405020304" pitchFamily="18" charset="0"/>
              </a:rPr>
              <a:t>://www.youtube.com/channel/UCVpv72Fa0glU-EOYUsMfd5A</a:t>
            </a:r>
          </a:p>
          <a:p>
            <a:r>
              <a:rPr lang="ru-RU" sz="1400" dirty="0" smtClean="0">
                <a:latin typeface="Times New Roman" panose="02020603050405020304" pitchFamily="18" charset="0"/>
                <a:cs typeface="Times New Roman" panose="02020603050405020304" pitchFamily="18" charset="0"/>
              </a:rPr>
              <a:t>Канал </a:t>
            </a:r>
            <a:r>
              <a:rPr lang="ru-RU" sz="1400" dirty="0">
                <a:latin typeface="Times New Roman" panose="02020603050405020304" pitchFamily="18" charset="0"/>
                <a:cs typeface="Times New Roman" panose="02020603050405020304" pitchFamily="18" charset="0"/>
              </a:rPr>
              <a:t>БЯКИ-БУКИ ТВ желает вам приятного просмотра! </a:t>
            </a:r>
          </a:p>
        </p:txBody>
      </p:sp>
      <p:pic>
        <p:nvPicPr>
          <p:cNvPr id="11266" name="Picture 2" descr="https://sun9-5.userapi.com/c637430/v637430645/39378/70d6LoGroMk.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1052453" y="5118242"/>
            <a:ext cx="5451833" cy="1392553"/>
          </a:xfrm>
          <a:prstGeom prst="rect">
            <a:avLst/>
          </a:prstGeom>
          <a:noFill/>
          <a:extLst>
            <a:ext uri="{909E8E84-426E-40DD-AFC4-6F175D3DCCD1}">
              <a14:hiddenFill xmlns:a14="http://schemas.microsoft.com/office/drawing/2010/main">
                <a:solidFill>
                  <a:srgbClr val="FFFFFF"/>
                </a:solidFill>
              </a14:hiddenFill>
            </a:ext>
          </a:extLst>
        </p:spPr>
      </p:pic>
      <p:sp>
        <p:nvSpPr>
          <p:cNvPr id="6" name="Прямоугольник 5"/>
          <p:cNvSpPr/>
          <p:nvPr/>
        </p:nvSpPr>
        <p:spPr>
          <a:xfrm>
            <a:off x="1008186" y="6542934"/>
            <a:ext cx="5496100" cy="1600438"/>
          </a:xfrm>
          <a:prstGeom prst="rect">
            <a:avLst/>
          </a:prstGeom>
        </p:spPr>
        <p:txBody>
          <a:bodyPr wrap="square">
            <a:spAutoFit/>
          </a:bodyPr>
          <a:lstStyle/>
          <a:p>
            <a:pPr algn="just"/>
            <a:r>
              <a:rPr lang="ru-RU" sz="1400" dirty="0">
                <a:latin typeface="Times New Roman" panose="02020603050405020304" pitchFamily="18" charset="0"/>
                <a:cs typeface="Times New Roman" panose="02020603050405020304" pitchFamily="18" charset="0"/>
              </a:rPr>
              <a:t>Развивающий мультик "Правила дорожного движения" расскажет малышам об основных правилах дорожного движения и поведении возле дороги: когда и где можно переходить дорогу, с какой стороны обходить трамвай, троллейбус и автобус,  а также, что нельзя играть возле дороги и перебегать дорогу перед приближающейся машиной</a:t>
            </a:r>
            <a:r>
              <a:rPr lang="ru-RU" sz="1400" dirty="0" smtClean="0">
                <a:latin typeface="Times New Roman" panose="02020603050405020304" pitchFamily="18" charset="0"/>
                <a:cs typeface="Times New Roman" panose="02020603050405020304" pitchFamily="18" charset="0"/>
              </a:rPr>
              <a:t>. Посмотреть вы его можете пройдя по ссылке </a:t>
            </a:r>
            <a:r>
              <a:rPr lang="en-US" sz="1400" b="1" dirty="0">
                <a:solidFill>
                  <a:srgbClr val="002060"/>
                </a:solidFill>
                <a:latin typeface="Times New Roman" panose="02020603050405020304" pitchFamily="18" charset="0"/>
                <a:cs typeface="Times New Roman" panose="02020603050405020304" pitchFamily="18" charset="0"/>
              </a:rPr>
              <a:t>https://www.youtube.com/watch?v=epFoPA5dsNc</a:t>
            </a:r>
            <a:endParaRPr lang="ru-RU" sz="1400" b="1" dirty="0">
              <a:solidFill>
                <a:srgbClr val="002060"/>
              </a:solidFill>
              <a:latin typeface="Times New Roman" panose="02020603050405020304" pitchFamily="18" charset="0"/>
              <a:cs typeface="Times New Roman" panose="02020603050405020304" pitchFamily="18" charset="0"/>
            </a:endParaRPr>
          </a:p>
        </p:txBody>
      </p:sp>
      <p:pic>
        <p:nvPicPr>
          <p:cNvPr id="11270" name="Picture 6" descr="https://i.ytimg.com/vi/epFoPA5dsNc/hqdefault.jpg"/>
          <p:cNvPicPr>
            <a:picLocks noChangeAspect="1" noChangeArrowheads="1"/>
          </p:cNvPicPr>
          <p:nvPr/>
        </p:nvPicPr>
        <p:blipFill rotWithShape="1">
          <a:blip r:embed="rId6">
            <a:extLst>
              <a:ext uri="{28A0092B-C50C-407E-A947-70E740481C1C}">
                <a14:useLocalDpi xmlns:a14="http://schemas.microsoft.com/office/drawing/2010/main" val="0"/>
              </a:ext>
            </a:extLst>
          </a:blip>
          <a:srcRect t="12719" b="14268"/>
          <a:stretch/>
        </p:blipFill>
        <p:spPr bwMode="auto">
          <a:xfrm>
            <a:off x="1433010" y="8143372"/>
            <a:ext cx="4572000" cy="163316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426074359"/>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4" y="1"/>
            <a:ext cx="7561262" cy="10808499"/>
          </a:xfrm>
          <a:prstGeom prst="rect">
            <a:avLst/>
          </a:prstGeom>
        </p:spPr>
      </p:pic>
      <p:sp>
        <p:nvSpPr>
          <p:cNvPr id="2" name="Заголовок 1"/>
          <p:cNvSpPr>
            <a:spLocks noGrp="1"/>
          </p:cNvSpPr>
          <p:nvPr>
            <p:ph type="title"/>
          </p:nvPr>
        </p:nvSpPr>
        <p:spPr>
          <a:xfrm>
            <a:off x="477073" y="690223"/>
            <a:ext cx="6212871" cy="1255196"/>
          </a:xfrm>
        </p:spPr>
        <p:txBody>
          <a:bodyPr>
            <a:noAutofit/>
          </a:bodyPr>
          <a:lstStyle/>
          <a:p>
            <a:pPr lvl="0" fontAlgn="base">
              <a:spcAft>
                <a:spcPct val="0"/>
              </a:spcAft>
            </a:pPr>
            <a:r>
              <a:rPr lang="ru-RU" altLang="ru-RU" sz="3700" b="1" i="1" dirty="0">
                <a:solidFill>
                  <a:srgbClr val="002060"/>
                </a:solidFill>
                <a:latin typeface="Monotype Corsiva" panose="03010101010201010101" pitchFamily="66" charset="0"/>
                <a:ea typeface="+mn-ea"/>
                <a:cs typeface="Times New Roman" pitchFamily="18" charset="0"/>
              </a:rPr>
              <a:t>«Творим   вместе с детьми»</a:t>
            </a:r>
            <a:r>
              <a:rPr lang="ru-RU" altLang="ru-RU" sz="3700" i="1" dirty="0">
                <a:solidFill>
                  <a:srgbClr val="002060"/>
                </a:solidFill>
                <a:latin typeface="Monotype Corsiva" panose="03010101010201010101" pitchFamily="66" charset="0"/>
                <a:ea typeface="+mn-ea"/>
                <a:cs typeface="+mn-cs"/>
              </a:rPr>
              <a:t/>
            </a:r>
            <a:br>
              <a:rPr lang="ru-RU" altLang="ru-RU" sz="3700" i="1" dirty="0">
                <a:solidFill>
                  <a:srgbClr val="002060"/>
                </a:solidFill>
                <a:latin typeface="Monotype Corsiva" panose="03010101010201010101" pitchFamily="66" charset="0"/>
                <a:ea typeface="+mn-ea"/>
                <a:cs typeface="+mn-cs"/>
              </a:rPr>
            </a:br>
            <a:endParaRPr lang="ru-RU" sz="3700" dirty="0">
              <a:solidFill>
                <a:srgbClr val="002060"/>
              </a:solidFill>
              <a:latin typeface="Monotype Corsiva" panose="03010101010201010101" pitchFamily="66" charset="0"/>
            </a:endParaRPr>
          </a:p>
        </p:txBody>
      </p:sp>
      <p:sp>
        <p:nvSpPr>
          <p:cNvPr id="3" name="Объект 2"/>
          <p:cNvSpPr>
            <a:spLocks noGrp="1"/>
          </p:cNvSpPr>
          <p:nvPr>
            <p:ph sz="half" idx="1"/>
          </p:nvPr>
        </p:nvSpPr>
        <p:spPr>
          <a:xfrm>
            <a:off x="843124" y="2083358"/>
            <a:ext cx="2874499" cy="7565351"/>
          </a:xfrm>
        </p:spPr>
        <p:txBody>
          <a:bodyPr/>
          <a:lstStyle/>
          <a:p>
            <a:pPr marL="0" indent="0" algn="ctr" fontAlgn="base">
              <a:lnSpc>
                <a:spcPct val="150000"/>
              </a:lnSpc>
              <a:spcBef>
                <a:spcPct val="0"/>
              </a:spcBef>
              <a:spcAft>
                <a:spcPct val="0"/>
              </a:spcAft>
              <a:buNone/>
              <a:defRPr/>
            </a:pPr>
            <a:r>
              <a:rPr lang="ru-RU" sz="1600" dirty="0">
                <a:solidFill>
                  <a:prstClr val="black"/>
                </a:solidFill>
                <a:latin typeface="Times New Roman" pitchFamily="18" charset="0"/>
                <a:cs typeface="Times New Roman" pitchFamily="18" charset="0"/>
              </a:rPr>
              <a:t> </a:t>
            </a:r>
            <a:endParaRPr lang="ru-RU" dirty="0"/>
          </a:p>
        </p:txBody>
      </p:sp>
      <p:sp>
        <p:nvSpPr>
          <p:cNvPr id="5" name="TextBox 4"/>
          <p:cNvSpPr txBox="1"/>
          <p:nvPr/>
        </p:nvSpPr>
        <p:spPr>
          <a:xfrm>
            <a:off x="2259578" y="1296219"/>
            <a:ext cx="3496666" cy="998499"/>
          </a:xfrm>
          <a:prstGeom prst="rect">
            <a:avLst/>
          </a:prstGeom>
          <a:noFill/>
        </p:spPr>
        <p:txBody>
          <a:bodyPr wrap="square" lIns="104923" tIns="52461" rIns="104923" bIns="52461" rtlCol="0">
            <a:spAutoFit/>
          </a:bodyPr>
          <a:lstStyle/>
          <a:p>
            <a:pPr algn="ctr"/>
            <a:endParaRPr lang="ru-RU" sz="1600" b="1" dirty="0">
              <a:solidFill>
                <a:srgbClr val="7030A0"/>
              </a:solidFill>
              <a:latin typeface="Times New Roman" panose="02020603050405020304" pitchFamily="18" charset="0"/>
              <a:cs typeface="Times New Roman" panose="02020603050405020304" pitchFamily="18" charset="0"/>
            </a:endParaRPr>
          </a:p>
          <a:p>
            <a:pPr algn="ctr"/>
            <a:r>
              <a:rPr lang="ru-RU" sz="1400" b="1" dirty="0">
                <a:solidFill>
                  <a:srgbClr val="0070C0"/>
                </a:solidFill>
                <a:latin typeface="Times New Roman" panose="02020603050405020304" pitchFamily="18" charset="0"/>
                <a:cs typeface="Times New Roman" panose="02020603050405020304" pitchFamily="18" charset="0"/>
              </a:rPr>
              <a:t> Предложите детям раскрасить </a:t>
            </a:r>
            <a:r>
              <a:rPr lang="ru-RU" sz="1400" b="1" dirty="0" smtClean="0">
                <a:solidFill>
                  <a:srgbClr val="0070C0"/>
                </a:solidFill>
                <a:latin typeface="Times New Roman" panose="02020603050405020304" pitchFamily="18" charset="0"/>
                <a:cs typeface="Times New Roman" panose="02020603050405020304" pitchFamily="18" charset="0"/>
              </a:rPr>
              <a:t>картинку. Только </a:t>
            </a:r>
            <a:r>
              <a:rPr lang="ru-RU" sz="1400" b="1" dirty="0">
                <a:solidFill>
                  <a:srgbClr val="0070C0"/>
                </a:solidFill>
                <a:latin typeface="Times New Roman" panose="02020603050405020304" pitchFamily="18" charset="0"/>
                <a:cs typeface="Times New Roman" panose="02020603050405020304" pitchFamily="18" charset="0"/>
              </a:rPr>
              <a:t>не забудьте объяснить </a:t>
            </a:r>
            <a:r>
              <a:rPr lang="ru-RU" sz="1400" b="1" dirty="0" smtClean="0">
                <a:solidFill>
                  <a:srgbClr val="0070C0"/>
                </a:solidFill>
                <a:latin typeface="Times New Roman" panose="02020603050405020304" pitchFamily="18" charset="0"/>
                <a:cs typeface="Times New Roman" panose="02020603050405020304" pitchFamily="18" charset="0"/>
              </a:rPr>
              <a:t>дорожную ситуацию!</a:t>
            </a:r>
            <a:endParaRPr lang="ru-RU" sz="1400" b="1" dirty="0">
              <a:solidFill>
                <a:srgbClr val="0070C0"/>
              </a:solidFill>
              <a:latin typeface="Times New Roman" panose="02020603050405020304" pitchFamily="18" charset="0"/>
              <a:cs typeface="Times New Roman" panose="02020603050405020304" pitchFamily="18" charset="0"/>
            </a:endParaRPr>
          </a:p>
        </p:txBody>
      </p:sp>
      <p:sp>
        <p:nvSpPr>
          <p:cNvPr id="8" name="Овальная выноска 7"/>
          <p:cNvSpPr/>
          <p:nvPr/>
        </p:nvSpPr>
        <p:spPr>
          <a:xfrm>
            <a:off x="2278077" y="1382730"/>
            <a:ext cx="3496666" cy="1019683"/>
          </a:xfrm>
          <a:prstGeom prst="wedgeEllipseCallout">
            <a:avLst>
              <a:gd name="adj1" fmla="val 54927"/>
              <a:gd name="adj2" fmla="val -23840"/>
            </a:avLst>
          </a:prstGeom>
          <a:noFill/>
        </p:spPr>
        <p:style>
          <a:lnRef idx="2">
            <a:schemeClr val="accent1">
              <a:shade val="50000"/>
            </a:schemeClr>
          </a:lnRef>
          <a:fillRef idx="1">
            <a:schemeClr val="accent1"/>
          </a:fillRef>
          <a:effectRef idx="0">
            <a:schemeClr val="accent1"/>
          </a:effectRef>
          <a:fontRef idx="minor">
            <a:schemeClr val="lt1"/>
          </a:fontRef>
        </p:style>
        <p:txBody>
          <a:bodyPr lIns="104923" tIns="52461" rIns="104923" bIns="52461" spcCol="0" rtlCol="0" anchor="ctr"/>
          <a:lstStyle/>
          <a:p>
            <a:pPr algn="ctr"/>
            <a:endParaRPr lang="ru-RU">
              <a:solidFill>
                <a:prstClr val="white"/>
              </a:solidFill>
            </a:endParaRPr>
          </a:p>
        </p:txBody>
      </p:sp>
      <p:pic>
        <p:nvPicPr>
          <p:cNvPr id="12290" name="Picture 2" descr="http://raskraski.link/uploads/4/5/0/4508-raskraska-Raskraska-Pravila-Dorozhnogo-Dvizheniya.gif"/>
          <p:cNvPicPr>
            <a:picLocks noChangeAspect="1" noChangeArrowheads="1"/>
          </p:cNvPicPr>
          <p:nvPr/>
        </p:nvPicPr>
        <p:blipFill rotWithShape="1">
          <a:blip r:embed="rId4">
            <a:extLst>
              <a:ext uri="{BEBA8EAE-BF5A-486C-A8C5-ECC9F3942E4B}">
                <a14:imgProps xmlns:a14="http://schemas.microsoft.com/office/drawing/2010/main">
                  <a14:imgLayer r:embed="rId5">
                    <a14:imgEffect>
                      <a14:sharpenSoften amount="25000"/>
                    </a14:imgEffect>
                  </a14:imgLayer>
                </a14:imgProps>
              </a:ext>
              <a:ext uri="{28A0092B-C50C-407E-A947-70E740481C1C}">
                <a14:useLocalDpi xmlns:a14="http://schemas.microsoft.com/office/drawing/2010/main" val="0"/>
              </a:ext>
            </a:extLst>
          </a:blip>
          <a:srcRect t="17061" b="2838"/>
          <a:stretch/>
        </p:blipFill>
        <p:spPr bwMode="auto">
          <a:xfrm>
            <a:off x="816220" y="2774508"/>
            <a:ext cx="5760640" cy="6840760"/>
          </a:xfrm>
          <a:prstGeom prst="rect">
            <a:avLst/>
          </a:prstGeom>
          <a:noFill/>
          <a:extLst>
            <a:ext uri="{909E8E84-426E-40DD-AFC4-6F175D3DCCD1}">
              <a14:hiddenFill xmlns:a14="http://schemas.microsoft.com/office/drawing/2010/main">
                <a:solidFill>
                  <a:srgbClr val="FFFFFF"/>
                </a:solidFill>
              </a14:hiddenFill>
            </a:ext>
          </a:extLst>
        </p:spPr>
      </p:pic>
      <p:pic>
        <p:nvPicPr>
          <p:cNvPr id="10" name="Рисунок 9"/>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08267" y="1080195"/>
            <a:ext cx="1312724" cy="1728192"/>
          </a:xfrm>
          <a:prstGeom prst="rect">
            <a:avLst/>
          </a:prstGeom>
        </p:spPr>
      </p:pic>
    </p:spTree>
    <p:extLst>
      <p:ext uri="{BB962C8B-B14F-4D97-AF65-F5344CB8AC3E}">
        <p14:creationId xmlns:p14="http://schemas.microsoft.com/office/powerpoint/2010/main" val="789286940"/>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Объект 19"/>
          <p:cNvPicPr>
            <a:picLocks noGrp="1" noChangeAspect="1"/>
          </p:cNvPicPr>
          <p:nvPr>
            <p:ph sz="half" idx="2"/>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5534" y="-152665"/>
            <a:ext cx="7670847" cy="10954015"/>
          </a:xfrm>
        </p:spPr>
      </p:pic>
      <p:sp>
        <p:nvSpPr>
          <p:cNvPr id="4" name="Заголовок 3"/>
          <p:cNvSpPr>
            <a:spLocks noGrp="1"/>
          </p:cNvSpPr>
          <p:nvPr>
            <p:ph type="title"/>
          </p:nvPr>
        </p:nvSpPr>
        <p:spPr>
          <a:xfrm>
            <a:off x="546621" y="664158"/>
            <a:ext cx="6578255" cy="850595"/>
          </a:xfrm>
        </p:spPr>
        <p:txBody>
          <a:bodyPr>
            <a:normAutofit/>
          </a:bodyPr>
          <a:lstStyle/>
          <a:p>
            <a:r>
              <a:rPr lang="ru-RU" sz="3700" b="1" dirty="0">
                <a:solidFill>
                  <a:srgbClr val="002060"/>
                </a:solidFill>
                <a:latin typeface="Monotype Corsiva" panose="03010101010201010101" pitchFamily="66" charset="0"/>
                <a:cs typeface="Times New Roman" panose="02020603050405020304" pitchFamily="18" charset="0"/>
              </a:rPr>
              <a:t>«Перекресток загадок»</a:t>
            </a:r>
          </a:p>
        </p:txBody>
      </p:sp>
      <p:sp>
        <p:nvSpPr>
          <p:cNvPr id="11" name="Прямоугольник 10"/>
          <p:cNvSpPr/>
          <p:nvPr/>
        </p:nvSpPr>
        <p:spPr>
          <a:xfrm>
            <a:off x="2034004" y="7824177"/>
            <a:ext cx="2540549" cy="363562"/>
          </a:xfrm>
          <a:prstGeom prst="rect">
            <a:avLst/>
          </a:prstGeom>
        </p:spPr>
        <p:txBody>
          <a:bodyPr wrap="square" lIns="104923" tIns="52461" rIns="104923" bIns="52461">
            <a:spAutoFit/>
          </a:bodyPr>
          <a:lstStyle/>
          <a:p>
            <a:pPr fontAlgn="base">
              <a:spcBef>
                <a:spcPct val="0"/>
              </a:spcBef>
              <a:spcAft>
                <a:spcPct val="0"/>
              </a:spcAft>
            </a:pPr>
            <a:r>
              <a:rPr lang="ru-RU" altLang="ru-RU" sz="1600" dirty="0">
                <a:solidFill>
                  <a:prstClr val="black"/>
                </a:solidFill>
                <a:latin typeface="Times New Roman" pitchFamily="18" charset="0"/>
                <a:cs typeface="Times New Roman" pitchFamily="18" charset="0"/>
              </a:rPr>
              <a:t> </a:t>
            </a:r>
            <a:endParaRPr lang="ru-RU" dirty="0">
              <a:solidFill>
                <a:prstClr val="black"/>
              </a:solidFill>
            </a:endParaRPr>
          </a:p>
        </p:txBody>
      </p:sp>
      <p:sp>
        <p:nvSpPr>
          <p:cNvPr id="18" name="Объект 17"/>
          <p:cNvSpPr>
            <a:spLocks noGrp="1"/>
          </p:cNvSpPr>
          <p:nvPr>
            <p:ph sz="half" idx="1"/>
          </p:nvPr>
        </p:nvSpPr>
        <p:spPr>
          <a:xfrm>
            <a:off x="962209" y="1344917"/>
            <a:ext cx="3612344" cy="8478849"/>
          </a:xfrm>
        </p:spPr>
        <p:txBody>
          <a:bodyPr>
            <a:normAutofit/>
          </a:bodyPr>
          <a:lstStyle/>
          <a:p>
            <a:pPr marL="0" indent="0">
              <a:lnSpc>
                <a:spcPct val="150000"/>
              </a:lnSpc>
              <a:buNone/>
            </a:pPr>
            <a:endParaRPr lang="ru-RU" sz="1600" dirty="0">
              <a:latin typeface="Times New Roman"/>
              <a:ea typeface="Times New Roman"/>
            </a:endParaRPr>
          </a:p>
          <a:p>
            <a:pPr marL="0" indent="0">
              <a:lnSpc>
                <a:spcPct val="150000"/>
              </a:lnSpc>
              <a:buNone/>
            </a:pPr>
            <a:endParaRPr lang="ru-RU" sz="1600" dirty="0">
              <a:latin typeface="Times New Roman"/>
              <a:ea typeface="Times New Roman"/>
            </a:endParaRPr>
          </a:p>
          <a:p>
            <a:pPr marL="0" indent="0">
              <a:lnSpc>
                <a:spcPct val="150000"/>
              </a:lnSpc>
              <a:buNone/>
            </a:pPr>
            <a:endParaRPr lang="ru-RU" sz="1500" dirty="0">
              <a:latin typeface="Times New Roman" panose="02020603050405020304" pitchFamily="18" charset="0"/>
              <a:cs typeface="Times New Roman" panose="02020603050405020304" pitchFamily="18" charset="0"/>
            </a:endParaRPr>
          </a:p>
          <a:p>
            <a:pPr marL="0" indent="0">
              <a:lnSpc>
                <a:spcPct val="150000"/>
              </a:lnSpc>
              <a:buNone/>
            </a:pPr>
            <a:endParaRPr lang="ru-RU" sz="1700" dirty="0">
              <a:latin typeface="Times New Roman"/>
              <a:ea typeface="Times New Roman"/>
            </a:endParaRPr>
          </a:p>
          <a:p>
            <a:pPr marL="0" indent="0">
              <a:buNone/>
            </a:pPr>
            <a:endParaRPr lang="ru-RU" sz="1600" dirty="0">
              <a:latin typeface="Times New Roman" panose="02020603050405020304" pitchFamily="18" charset="0"/>
              <a:cs typeface="Times New Roman" panose="02020603050405020304" pitchFamily="18" charset="0"/>
            </a:endParaRPr>
          </a:p>
        </p:txBody>
      </p:sp>
      <p:sp>
        <p:nvSpPr>
          <p:cNvPr id="2" name="TextBox 1"/>
          <p:cNvSpPr txBox="1"/>
          <p:nvPr/>
        </p:nvSpPr>
        <p:spPr>
          <a:xfrm>
            <a:off x="1908424" y="1190571"/>
            <a:ext cx="4400012" cy="799829"/>
          </a:xfrm>
          <a:prstGeom prst="rect">
            <a:avLst/>
          </a:prstGeom>
          <a:noFill/>
        </p:spPr>
        <p:txBody>
          <a:bodyPr wrap="square" lIns="104923" tIns="52461" rIns="104923" bIns="52461" rtlCol="0">
            <a:spAutoFit/>
          </a:bodyPr>
          <a:lstStyle/>
          <a:p>
            <a:pPr algn="ctr"/>
            <a:endParaRPr lang="ru-RU" sz="1600" b="1" dirty="0">
              <a:solidFill>
                <a:srgbClr val="FF0000"/>
              </a:solidFill>
              <a:latin typeface="Times New Roman" panose="02020603050405020304" pitchFamily="18" charset="0"/>
              <a:cs typeface="Times New Roman" panose="02020603050405020304" pitchFamily="18" charset="0"/>
            </a:endParaRPr>
          </a:p>
          <a:p>
            <a:pPr algn="ctr"/>
            <a:r>
              <a:rPr lang="ru-RU" sz="1400" b="1" dirty="0">
                <a:solidFill>
                  <a:srgbClr val="0070C0"/>
                </a:solidFill>
                <a:latin typeface="Times New Roman" panose="02020603050405020304" pitchFamily="18" charset="0"/>
                <a:cs typeface="Times New Roman" panose="02020603050405020304" pitchFamily="18" charset="0"/>
              </a:rPr>
              <a:t>А, теперь, ребята, я  вам загадаю загадки, </a:t>
            </a:r>
          </a:p>
          <a:p>
            <a:pPr algn="ctr"/>
            <a:r>
              <a:rPr lang="ru-RU" sz="1400" b="1" dirty="0">
                <a:solidFill>
                  <a:srgbClr val="0070C0"/>
                </a:solidFill>
                <a:latin typeface="Times New Roman" panose="02020603050405020304" pitchFamily="18" charset="0"/>
                <a:cs typeface="Times New Roman" panose="02020603050405020304" pitchFamily="18" charset="0"/>
              </a:rPr>
              <a:t>а вы их отгадайте!</a:t>
            </a:r>
          </a:p>
        </p:txBody>
      </p:sp>
      <p:sp>
        <p:nvSpPr>
          <p:cNvPr id="3" name="Прямоугольник 2"/>
          <p:cNvSpPr/>
          <p:nvPr/>
        </p:nvSpPr>
        <p:spPr>
          <a:xfrm>
            <a:off x="922514" y="7442102"/>
            <a:ext cx="3016902" cy="475279"/>
          </a:xfrm>
          <a:prstGeom prst="rect">
            <a:avLst/>
          </a:prstGeom>
        </p:spPr>
        <p:txBody>
          <a:bodyPr wrap="square" lIns="104923" tIns="52461" rIns="104923" bIns="52461">
            <a:spAutoFit/>
          </a:bodyPr>
          <a:lstStyle/>
          <a:p>
            <a:pPr>
              <a:lnSpc>
                <a:spcPct val="150000"/>
              </a:lnSpc>
              <a:tabLst>
                <a:tab pos="1125718" algn="l"/>
              </a:tabLst>
            </a:pPr>
            <a:endParaRPr lang="ru-RU" sz="1600" dirty="0">
              <a:solidFill>
                <a:srgbClr val="0070C0"/>
              </a:solidFill>
            </a:endParaRPr>
          </a:p>
        </p:txBody>
      </p:sp>
      <p:sp>
        <p:nvSpPr>
          <p:cNvPr id="5" name="Овальная выноска 4"/>
          <p:cNvSpPr/>
          <p:nvPr/>
        </p:nvSpPr>
        <p:spPr>
          <a:xfrm>
            <a:off x="2196456" y="1344917"/>
            <a:ext cx="3744851" cy="626285"/>
          </a:xfrm>
          <a:prstGeom prst="wedgeEllipseCallout">
            <a:avLst>
              <a:gd name="adj1" fmla="val 55093"/>
              <a:gd name="adj2" fmla="val -42795"/>
            </a:avLst>
          </a:prstGeom>
          <a:noFill/>
        </p:spPr>
        <p:style>
          <a:lnRef idx="2">
            <a:schemeClr val="accent1">
              <a:shade val="50000"/>
            </a:schemeClr>
          </a:lnRef>
          <a:fillRef idx="1">
            <a:schemeClr val="accent1"/>
          </a:fillRef>
          <a:effectRef idx="0">
            <a:schemeClr val="accent1"/>
          </a:effectRef>
          <a:fontRef idx="minor">
            <a:schemeClr val="lt1"/>
          </a:fontRef>
        </p:style>
        <p:txBody>
          <a:bodyPr lIns="104923" tIns="52461" rIns="104923" bIns="52461" spcCol="0" rtlCol="0" anchor="ctr"/>
          <a:lstStyle/>
          <a:p>
            <a:pPr algn="ctr"/>
            <a:endParaRPr lang="ru-RU">
              <a:solidFill>
                <a:prstClr val="white"/>
              </a:solidFill>
            </a:endParaRPr>
          </a:p>
        </p:txBody>
      </p:sp>
      <p:pic>
        <p:nvPicPr>
          <p:cNvPr id="6" name="Picture 2" descr="http://ds3-kiz.ru/images/p299_12prviladorojnogodvijeniyadlyadetey-stixiizagadki-_stranica_13.jpg"/>
          <p:cNvPicPr>
            <a:picLocks noChangeAspect="1" noChangeArrowheads="1"/>
          </p:cNvPicPr>
          <p:nvPr/>
        </p:nvPicPr>
        <p:blipFill>
          <a:blip r:embed="rId4">
            <a:extLst>
              <a:ext uri="{BEBA8EAE-BF5A-486C-A8C5-ECC9F3942E4B}">
                <a14:imgProps xmlns:a14="http://schemas.microsoft.com/office/drawing/2010/main">
                  <a14:imgLayer r:embed="rId5">
                    <a14:imgEffect>
                      <a14:saturation sat="300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891512" y="2520355"/>
            <a:ext cx="5882454" cy="7272808"/>
          </a:xfrm>
          <a:prstGeom prst="rect">
            <a:avLst/>
          </a:prstGeom>
          <a:noFill/>
          <a:extLst>
            <a:ext uri="{909E8E84-426E-40DD-AFC4-6F175D3DCCD1}">
              <a14:hiddenFill xmlns:a14="http://schemas.microsoft.com/office/drawing/2010/main">
                <a:solidFill>
                  <a:srgbClr val="FFFFFF"/>
                </a:solidFill>
              </a14:hiddenFill>
            </a:ext>
          </a:extLst>
        </p:spPr>
      </p:pic>
      <p:pic>
        <p:nvPicPr>
          <p:cNvPr id="14" name="Рисунок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724847" y="936179"/>
            <a:ext cx="1279645" cy="1827684"/>
          </a:xfrm>
          <a:prstGeom prst="rect">
            <a:avLst/>
          </a:prstGeom>
        </p:spPr>
      </p:pic>
    </p:spTree>
    <p:extLst>
      <p:ext uri="{BB962C8B-B14F-4D97-AF65-F5344CB8AC3E}">
        <p14:creationId xmlns:p14="http://schemas.microsoft.com/office/powerpoint/2010/main" val="4272605324"/>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Объект 19"/>
          <p:cNvPicPr>
            <a:picLocks noGrp="1" noChangeAspect="1"/>
          </p:cNvPicPr>
          <p:nvPr>
            <p:ph sz="half" idx="2"/>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5534" y="-152665"/>
            <a:ext cx="7670847" cy="10954015"/>
          </a:xfrm>
        </p:spPr>
      </p:pic>
      <p:sp>
        <p:nvSpPr>
          <p:cNvPr id="4" name="Заголовок 3"/>
          <p:cNvSpPr>
            <a:spLocks noGrp="1"/>
          </p:cNvSpPr>
          <p:nvPr>
            <p:ph type="title"/>
          </p:nvPr>
        </p:nvSpPr>
        <p:spPr>
          <a:xfrm>
            <a:off x="546621" y="664158"/>
            <a:ext cx="6578255" cy="850595"/>
          </a:xfrm>
        </p:spPr>
        <p:txBody>
          <a:bodyPr>
            <a:normAutofit/>
          </a:bodyPr>
          <a:lstStyle/>
          <a:p>
            <a:r>
              <a:rPr lang="ru-RU" sz="3700" b="1" dirty="0" smtClean="0">
                <a:solidFill>
                  <a:srgbClr val="002060"/>
                </a:solidFill>
                <a:latin typeface="Monotype Corsiva" panose="03010101010201010101" pitchFamily="66" charset="0"/>
                <a:cs typeface="Times New Roman" panose="02020603050405020304" pitchFamily="18" charset="0"/>
              </a:rPr>
              <a:t>«Страничка ребусов»</a:t>
            </a:r>
            <a:endParaRPr lang="ru-RU" sz="3700" b="1" dirty="0">
              <a:solidFill>
                <a:srgbClr val="002060"/>
              </a:solidFill>
              <a:latin typeface="Monotype Corsiva" panose="03010101010201010101" pitchFamily="66" charset="0"/>
              <a:cs typeface="Times New Roman" panose="02020603050405020304" pitchFamily="18" charset="0"/>
            </a:endParaRPr>
          </a:p>
        </p:txBody>
      </p:sp>
      <p:sp>
        <p:nvSpPr>
          <p:cNvPr id="11" name="Прямоугольник 10"/>
          <p:cNvSpPr/>
          <p:nvPr/>
        </p:nvSpPr>
        <p:spPr>
          <a:xfrm>
            <a:off x="2034004" y="7824177"/>
            <a:ext cx="2540549" cy="363562"/>
          </a:xfrm>
          <a:prstGeom prst="rect">
            <a:avLst/>
          </a:prstGeom>
        </p:spPr>
        <p:txBody>
          <a:bodyPr wrap="square" lIns="104923" tIns="52461" rIns="104923" bIns="52461">
            <a:spAutoFit/>
          </a:bodyPr>
          <a:lstStyle/>
          <a:p>
            <a:pPr fontAlgn="base">
              <a:spcBef>
                <a:spcPct val="0"/>
              </a:spcBef>
              <a:spcAft>
                <a:spcPct val="0"/>
              </a:spcAft>
            </a:pPr>
            <a:r>
              <a:rPr lang="ru-RU" altLang="ru-RU" sz="1600" dirty="0">
                <a:solidFill>
                  <a:prstClr val="black"/>
                </a:solidFill>
                <a:latin typeface="Times New Roman" pitchFamily="18" charset="0"/>
                <a:cs typeface="Times New Roman" pitchFamily="18" charset="0"/>
              </a:rPr>
              <a:t> </a:t>
            </a:r>
            <a:endParaRPr lang="ru-RU" dirty="0">
              <a:solidFill>
                <a:prstClr val="black"/>
              </a:solidFill>
            </a:endParaRPr>
          </a:p>
        </p:txBody>
      </p:sp>
      <p:sp>
        <p:nvSpPr>
          <p:cNvPr id="18" name="Объект 17"/>
          <p:cNvSpPr>
            <a:spLocks noGrp="1"/>
          </p:cNvSpPr>
          <p:nvPr>
            <p:ph sz="half" idx="1"/>
          </p:nvPr>
        </p:nvSpPr>
        <p:spPr>
          <a:xfrm>
            <a:off x="962209" y="1344917"/>
            <a:ext cx="3612344" cy="8478849"/>
          </a:xfrm>
        </p:spPr>
        <p:txBody>
          <a:bodyPr>
            <a:normAutofit/>
          </a:bodyPr>
          <a:lstStyle/>
          <a:p>
            <a:pPr marL="0" indent="0">
              <a:lnSpc>
                <a:spcPct val="150000"/>
              </a:lnSpc>
              <a:buNone/>
            </a:pPr>
            <a:endParaRPr lang="ru-RU" sz="1600" dirty="0">
              <a:latin typeface="Times New Roman"/>
              <a:ea typeface="Times New Roman"/>
            </a:endParaRPr>
          </a:p>
          <a:p>
            <a:pPr marL="0" indent="0">
              <a:lnSpc>
                <a:spcPct val="150000"/>
              </a:lnSpc>
              <a:buNone/>
            </a:pPr>
            <a:endParaRPr lang="ru-RU" sz="1600" dirty="0">
              <a:latin typeface="Times New Roman"/>
              <a:ea typeface="Times New Roman"/>
            </a:endParaRPr>
          </a:p>
          <a:p>
            <a:pPr marL="0" indent="0">
              <a:lnSpc>
                <a:spcPct val="150000"/>
              </a:lnSpc>
              <a:buNone/>
            </a:pPr>
            <a:endParaRPr lang="ru-RU" sz="1500" dirty="0">
              <a:latin typeface="Times New Roman" panose="02020603050405020304" pitchFamily="18" charset="0"/>
              <a:cs typeface="Times New Roman" panose="02020603050405020304" pitchFamily="18" charset="0"/>
            </a:endParaRPr>
          </a:p>
          <a:p>
            <a:pPr marL="0" indent="0">
              <a:lnSpc>
                <a:spcPct val="150000"/>
              </a:lnSpc>
              <a:buNone/>
            </a:pPr>
            <a:endParaRPr lang="ru-RU" sz="1700" dirty="0">
              <a:latin typeface="Times New Roman"/>
              <a:ea typeface="Times New Roman"/>
            </a:endParaRPr>
          </a:p>
          <a:p>
            <a:pPr marL="0" indent="0">
              <a:buNone/>
            </a:pPr>
            <a:endParaRPr lang="ru-RU" sz="1600" dirty="0">
              <a:latin typeface="Times New Roman" panose="02020603050405020304" pitchFamily="18" charset="0"/>
              <a:cs typeface="Times New Roman" panose="02020603050405020304" pitchFamily="18" charset="0"/>
            </a:endParaRPr>
          </a:p>
        </p:txBody>
      </p:sp>
      <p:sp>
        <p:nvSpPr>
          <p:cNvPr id="2" name="TextBox 1"/>
          <p:cNvSpPr txBox="1"/>
          <p:nvPr/>
        </p:nvSpPr>
        <p:spPr>
          <a:xfrm>
            <a:off x="1937453" y="1269010"/>
            <a:ext cx="4400012" cy="567611"/>
          </a:xfrm>
          <a:prstGeom prst="rect">
            <a:avLst/>
          </a:prstGeom>
          <a:noFill/>
        </p:spPr>
        <p:txBody>
          <a:bodyPr wrap="square" lIns="104923" tIns="52461" rIns="104923" bIns="52461" rtlCol="0">
            <a:spAutoFit/>
          </a:bodyPr>
          <a:lstStyle/>
          <a:p>
            <a:pPr algn="ctr"/>
            <a:endParaRPr lang="ru-RU" sz="1600" b="1" dirty="0">
              <a:solidFill>
                <a:srgbClr val="FF0000"/>
              </a:solidFill>
              <a:latin typeface="Times New Roman" panose="02020603050405020304" pitchFamily="18" charset="0"/>
              <a:cs typeface="Times New Roman" panose="02020603050405020304" pitchFamily="18" charset="0"/>
            </a:endParaRPr>
          </a:p>
          <a:p>
            <a:pPr algn="ctr"/>
            <a:r>
              <a:rPr lang="ru-RU" sz="1400" b="1" dirty="0" smtClean="0">
                <a:solidFill>
                  <a:srgbClr val="0070C0"/>
                </a:solidFill>
                <a:latin typeface="Times New Roman" panose="02020603050405020304" pitchFamily="18" charset="0"/>
                <a:cs typeface="Times New Roman" panose="02020603050405020304" pitchFamily="18" charset="0"/>
              </a:rPr>
              <a:t>А</a:t>
            </a:r>
            <a:r>
              <a:rPr lang="ru-RU" sz="1400" b="1" dirty="0">
                <a:solidFill>
                  <a:srgbClr val="0070C0"/>
                </a:solidFill>
                <a:latin typeface="Times New Roman" panose="02020603050405020304" pitchFamily="18" charset="0"/>
                <a:cs typeface="Times New Roman" panose="02020603050405020304" pitchFamily="18" charset="0"/>
              </a:rPr>
              <a:t> </a:t>
            </a:r>
            <a:r>
              <a:rPr lang="ru-RU" sz="1400" b="1" dirty="0" smtClean="0">
                <a:solidFill>
                  <a:srgbClr val="0070C0"/>
                </a:solidFill>
                <a:latin typeface="Times New Roman" panose="02020603050405020304" pitchFamily="18" charset="0"/>
                <a:cs typeface="Times New Roman" panose="02020603050405020304" pitchFamily="18" charset="0"/>
              </a:rPr>
              <a:t>вы умеете разгадывать ребусы?</a:t>
            </a:r>
            <a:endParaRPr lang="ru-RU" sz="1400" b="1" dirty="0">
              <a:solidFill>
                <a:srgbClr val="0070C0"/>
              </a:solidFill>
              <a:latin typeface="Times New Roman" panose="02020603050405020304" pitchFamily="18" charset="0"/>
              <a:cs typeface="Times New Roman" panose="02020603050405020304" pitchFamily="18" charset="0"/>
            </a:endParaRPr>
          </a:p>
        </p:txBody>
      </p:sp>
      <p:sp>
        <p:nvSpPr>
          <p:cNvPr id="3" name="Прямоугольник 2"/>
          <p:cNvSpPr/>
          <p:nvPr/>
        </p:nvSpPr>
        <p:spPr>
          <a:xfrm>
            <a:off x="922514" y="7442102"/>
            <a:ext cx="3016902" cy="475279"/>
          </a:xfrm>
          <a:prstGeom prst="rect">
            <a:avLst/>
          </a:prstGeom>
        </p:spPr>
        <p:txBody>
          <a:bodyPr wrap="square" lIns="104923" tIns="52461" rIns="104923" bIns="52461">
            <a:spAutoFit/>
          </a:bodyPr>
          <a:lstStyle/>
          <a:p>
            <a:pPr>
              <a:lnSpc>
                <a:spcPct val="150000"/>
              </a:lnSpc>
              <a:tabLst>
                <a:tab pos="1125718" algn="l"/>
              </a:tabLst>
            </a:pPr>
            <a:endParaRPr lang="ru-RU" sz="1600" dirty="0">
              <a:solidFill>
                <a:srgbClr val="0070C0"/>
              </a:solidFill>
            </a:endParaRPr>
          </a:p>
        </p:txBody>
      </p:sp>
      <p:sp>
        <p:nvSpPr>
          <p:cNvPr id="5" name="Овальная выноска 4"/>
          <p:cNvSpPr/>
          <p:nvPr/>
        </p:nvSpPr>
        <p:spPr>
          <a:xfrm>
            <a:off x="2236004" y="1428866"/>
            <a:ext cx="3744851" cy="626285"/>
          </a:xfrm>
          <a:prstGeom prst="wedgeEllipseCallout">
            <a:avLst>
              <a:gd name="adj1" fmla="val 55093"/>
              <a:gd name="adj2" fmla="val -42795"/>
            </a:avLst>
          </a:prstGeom>
          <a:noFill/>
        </p:spPr>
        <p:style>
          <a:lnRef idx="2">
            <a:schemeClr val="accent1">
              <a:shade val="50000"/>
            </a:schemeClr>
          </a:lnRef>
          <a:fillRef idx="1">
            <a:schemeClr val="accent1"/>
          </a:fillRef>
          <a:effectRef idx="0">
            <a:schemeClr val="accent1"/>
          </a:effectRef>
          <a:fontRef idx="minor">
            <a:schemeClr val="lt1"/>
          </a:fontRef>
        </p:style>
        <p:txBody>
          <a:bodyPr lIns="104923" tIns="52461" rIns="104923" bIns="52461" spcCol="0" rtlCol="0" anchor="ctr"/>
          <a:lstStyle/>
          <a:p>
            <a:pPr algn="ctr"/>
            <a:endParaRPr lang="ru-RU">
              <a:solidFill>
                <a:prstClr val="white"/>
              </a:solidFill>
            </a:endParaRPr>
          </a:p>
        </p:txBody>
      </p:sp>
      <p:pic>
        <p:nvPicPr>
          <p:cNvPr id="14338" name="Picture 2" descr="https://ds04.infourok.ru/uploads/ex/1020/0008e9bf-a1f747e4/3/img24.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22514" y="2232322"/>
            <a:ext cx="5954462" cy="7570127"/>
          </a:xfrm>
          <a:prstGeom prst="rect">
            <a:avLst/>
          </a:prstGeom>
          <a:noFill/>
          <a:extLst>
            <a:ext uri="{909E8E84-426E-40DD-AFC4-6F175D3DCCD1}">
              <a14:hiddenFill xmlns:a14="http://schemas.microsoft.com/office/drawing/2010/main">
                <a:solidFill>
                  <a:srgbClr val="FFFFFF"/>
                </a:solidFill>
              </a14:hiddenFill>
            </a:ext>
          </a:extLst>
        </p:spPr>
      </p:pic>
      <p:pic>
        <p:nvPicPr>
          <p:cNvPr id="14" name="Рисунок 13"/>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724847" y="720155"/>
            <a:ext cx="1430893" cy="2043708"/>
          </a:xfrm>
          <a:prstGeom prst="rect">
            <a:avLst/>
          </a:prstGeom>
        </p:spPr>
      </p:pic>
    </p:spTree>
    <p:extLst>
      <p:ext uri="{BB962C8B-B14F-4D97-AF65-F5344CB8AC3E}">
        <p14:creationId xmlns:p14="http://schemas.microsoft.com/office/powerpoint/2010/main" val="410734706"/>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4"/>
          <p:cNvPicPr>
            <a:picLocks noGrp="1" noChangeAspect="1"/>
          </p:cNvPicPr>
          <p:nvPr>
            <p:ph sz="half" idx="1"/>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2359" y="-87141"/>
            <a:ext cx="7561263" cy="10967248"/>
          </a:xfrm>
        </p:spPr>
      </p:pic>
      <p:pic>
        <p:nvPicPr>
          <p:cNvPr id="1030" name="Picture 6" descr="https://www.vse-bud.com/wp-content/uploads/2017/04/4703_max_3-768x413.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428412" y="6445808"/>
            <a:ext cx="3424829" cy="2751405"/>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1001906" y="761074"/>
            <a:ext cx="5081098" cy="850595"/>
          </a:xfrm>
        </p:spPr>
        <p:txBody>
          <a:bodyPr>
            <a:normAutofit/>
          </a:bodyPr>
          <a:lstStyle/>
          <a:p>
            <a:r>
              <a:rPr lang="ru-RU" sz="3700" b="1" dirty="0">
                <a:solidFill>
                  <a:srgbClr val="002060"/>
                </a:solidFill>
                <a:latin typeface="Monotype Corsiva" panose="03010101010201010101" pitchFamily="66" charset="0"/>
                <a:cs typeface="Times New Roman" panose="02020603050405020304" pitchFamily="18" charset="0"/>
              </a:rPr>
              <a:t>«Поэтическая страничка»</a:t>
            </a:r>
          </a:p>
        </p:txBody>
      </p:sp>
      <p:pic>
        <p:nvPicPr>
          <p:cNvPr id="9" name="Рисунок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676427" y="592392"/>
            <a:ext cx="1366445" cy="1916760"/>
          </a:xfrm>
          <a:prstGeom prst="rect">
            <a:avLst/>
          </a:prstGeom>
        </p:spPr>
      </p:pic>
      <p:sp>
        <p:nvSpPr>
          <p:cNvPr id="3" name="TextBox 2"/>
          <p:cNvSpPr txBox="1"/>
          <p:nvPr/>
        </p:nvSpPr>
        <p:spPr>
          <a:xfrm>
            <a:off x="2113393" y="1788367"/>
            <a:ext cx="3334472" cy="321390"/>
          </a:xfrm>
          <a:prstGeom prst="rect">
            <a:avLst/>
          </a:prstGeom>
          <a:noFill/>
        </p:spPr>
        <p:txBody>
          <a:bodyPr wrap="square" lIns="104923" tIns="52461" rIns="104923" bIns="52461" rtlCol="0">
            <a:spAutoFit/>
          </a:bodyPr>
          <a:lstStyle/>
          <a:p>
            <a:pPr algn="ctr"/>
            <a:r>
              <a:rPr lang="ru-RU" sz="1400" b="1" dirty="0" smtClean="0">
                <a:solidFill>
                  <a:srgbClr val="0070C0"/>
                </a:solidFill>
                <a:latin typeface="Times New Roman" panose="02020603050405020304" pitchFamily="18" charset="0"/>
                <a:cs typeface="Times New Roman" panose="02020603050405020304" pitchFamily="18" charset="0"/>
              </a:rPr>
              <a:t>Почитайте своему ребенку стихи !</a:t>
            </a:r>
            <a:endParaRPr lang="ru-RU" sz="1400" b="1" dirty="0">
              <a:solidFill>
                <a:srgbClr val="0070C0"/>
              </a:solidFill>
              <a:latin typeface="Times New Roman" panose="02020603050405020304" pitchFamily="18" charset="0"/>
              <a:cs typeface="Times New Roman" panose="02020603050405020304" pitchFamily="18" charset="0"/>
            </a:endParaRPr>
          </a:p>
        </p:txBody>
      </p:sp>
      <p:sp>
        <p:nvSpPr>
          <p:cNvPr id="6" name="Овальная выноска 5"/>
          <p:cNvSpPr/>
          <p:nvPr/>
        </p:nvSpPr>
        <p:spPr>
          <a:xfrm>
            <a:off x="2113393" y="1593209"/>
            <a:ext cx="3309760" cy="935654"/>
          </a:xfrm>
          <a:prstGeom prst="wedgeEllipseCallout">
            <a:avLst>
              <a:gd name="adj1" fmla="val 64923"/>
              <a:gd name="adj2" fmla="val -46042"/>
            </a:avLst>
          </a:prstGeom>
          <a:noFill/>
        </p:spPr>
        <p:style>
          <a:lnRef idx="2">
            <a:schemeClr val="accent1">
              <a:shade val="50000"/>
            </a:schemeClr>
          </a:lnRef>
          <a:fillRef idx="1">
            <a:schemeClr val="accent1"/>
          </a:fillRef>
          <a:effectRef idx="0">
            <a:schemeClr val="accent1"/>
          </a:effectRef>
          <a:fontRef idx="minor">
            <a:schemeClr val="lt1"/>
          </a:fontRef>
        </p:style>
        <p:txBody>
          <a:bodyPr lIns="104923" tIns="52461" rIns="104923" bIns="52461" spcCol="0" rtlCol="0" anchor="ctr"/>
          <a:lstStyle/>
          <a:p>
            <a:pPr algn="ctr"/>
            <a:endParaRPr lang="ru-RU">
              <a:solidFill>
                <a:prstClr val="white"/>
              </a:solidFill>
            </a:endParaRPr>
          </a:p>
        </p:txBody>
      </p:sp>
      <p:sp>
        <p:nvSpPr>
          <p:cNvPr id="11" name="Прямоугольник 10"/>
          <p:cNvSpPr/>
          <p:nvPr/>
        </p:nvSpPr>
        <p:spPr>
          <a:xfrm>
            <a:off x="1001906" y="2509153"/>
            <a:ext cx="5636843" cy="363562"/>
          </a:xfrm>
          <a:prstGeom prst="rect">
            <a:avLst/>
          </a:prstGeom>
        </p:spPr>
        <p:txBody>
          <a:bodyPr wrap="square" lIns="104927" tIns="52464" rIns="104927" bIns="52464">
            <a:spAutoFit/>
          </a:bodyPr>
          <a:lstStyle/>
          <a:p>
            <a:r>
              <a:rPr lang="ru-RU" sz="1600" dirty="0">
                <a:solidFill>
                  <a:prstClr val="black"/>
                </a:solidFill>
                <a:latin typeface="Times New Roman" panose="02020603050405020304" pitchFamily="18" charset="0"/>
                <a:cs typeface="Times New Roman" panose="02020603050405020304" pitchFamily="18" charset="0"/>
              </a:rPr>
              <a:t>                                       </a:t>
            </a:r>
          </a:p>
        </p:txBody>
      </p:sp>
      <p:sp>
        <p:nvSpPr>
          <p:cNvPr id="4" name="Прямоугольник 3"/>
          <p:cNvSpPr/>
          <p:nvPr/>
        </p:nvSpPr>
        <p:spPr>
          <a:xfrm>
            <a:off x="780023" y="2690934"/>
            <a:ext cx="2722890" cy="3754874"/>
          </a:xfrm>
          <a:prstGeom prst="rect">
            <a:avLst/>
          </a:prstGeom>
        </p:spPr>
        <p:txBody>
          <a:bodyPr wrap="square">
            <a:spAutoFit/>
          </a:bodyPr>
          <a:lstStyle/>
          <a:p>
            <a:pPr algn="ctr"/>
            <a:r>
              <a:rPr lang="ru-RU" sz="1400" b="1" dirty="0" smtClean="0">
                <a:solidFill>
                  <a:srgbClr val="002060"/>
                </a:solidFill>
                <a:latin typeface="Times New Roman" panose="02020603050405020304" pitchFamily="18" charset="0"/>
                <a:cs typeface="Times New Roman" panose="02020603050405020304" pitchFamily="18" charset="0"/>
              </a:rPr>
              <a:t>Зебра</a:t>
            </a:r>
            <a:endParaRPr lang="ru-RU" sz="1400" b="1" dirty="0">
              <a:solidFill>
                <a:srgbClr val="002060"/>
              </a:solidFill>
              <a:latin typeface="Times New Roman" panose="02020603050405020304" pitchFamily="18" charset="0"/>
              <a:cs typeface="Times New Roman" panose="02020603050405020304" pitchFamily="18" charset="0"/>
            </a:endParaRPr>
          </a:p>
          <a:p>
            <a:pPr algn="just"/>
            <a:r>
              <a:rPr lang="ru-RU" sz="1400" dirty="0">
                <a:latin typeface="Times New Roman" panose="02020603050405020304" pitchFamily="18" charset="0"/>
                <a:cs typeface="Times New Roman" panose="02020603050405020304" pitchFamily="18" charset="0"/>
              </a:rPr>
              <a:t>У асфальтовой дороги</a:t>
            </a:r>
          </a:p>
          <a:p>
            <a:pPr algn="just"/>
            <a:r>
              <a:rPr lang="ru-RU" sz="1400" dirty="0">
                <a:latin typeface="Times New Roman" panose="02020603050405020304" pitchFamily="18" charset="0"/>
                <a:cs typeface="Times New Roman" panose="02020603050405020304" pitchFamily="18" charset="0"/>
              </a:rPr>
              <a:t>Возмущались носороги:</a:t>
            </a:r>
          </a:p>
          <a:p>
            <a:pPr algn="just"/>
            <a:r>
              <a:rPr lang="ru-RU" sz="1400" dirty="0">
                <a:latin typeface="Times New Roman" panose="02020603050405020304" pitchFamily="18" charset="0"/>
                <a:cs typeface="Times New Roman" panose="02020603050405020304" pitchFamily="18" charset="0"/>
              </a:rPr>
              <a:t>- Пешеходам нет пути!</a:t>
            </a:r>
          </a:p>
          <a:p>
            <a:pPr algn="just"/>
            <a:r>
              <a:rPr lang="ru-RU" sz="1400" dirty="0">
                <a:latin typeface="Times New Roman" panose="02020603050405020304" pitchFamily="18" charset="0"/>
                <a:cs typeface="Times New Roman" panose="02020603050405020304" pitchFamily="18" charset="0"/>
              </a:rPr>
              <a:t>Как дорогу перейти?</a:t>
            </a:r>
          </a:p>
          <a:p>
            <a:pPr algn="just"/>
            <a:r>
              <a:rPr lang="ru-RU" sz="1400" dirty="0">
                <a:latin typeface="Times New Roman" panose="02020603050405020304" pitchFamily="18" charset="0"/>
                <a:cs typeface="Times New Roman" panose="02020603050405020304" pitchFamily="18" charset="0"/>
              </a:rPr>
              <a:t>Мимо едут, вжик да вжик,</a:t>
            </a:r>
          </a:p>
          <a:p>
            <a:pPr algn="just"/>
            <a:r>
              <a:rPr lang="ru-RU" sz="1400" dirty="0">
                <a:latin typeface="Times New Roman" panose="02020603050405020304" pitchFamily="18" charset="0"/>
                <a:cs typeface="Times New Roman" panose="02020603050405020304" pitchFamily="18" charset="0"/>
              </a:rPr>
              <a:t>То такси, то грузовик,</a:t>
            </a:r>
          </a:p>
          <a:p>
            <a:pPr algn="just"/>
            <a:r>
              <a:rPr lang="ru-RU" sz="1400" dirty="0">
                <a:latin typeface="Times New Roman" panose="02020603050405020304" pitchFamily="18" charset="0"/>
                <a:cs typeface="Times New Roman" panose="02020603050405020304" pitchFamily="18" charset="0"/>
              </a:rPr>
              <a:t>То автобус, то маршрутка –</a:t>
            </a:r>
          </a:p>
          <a:p>
            <a:pPr algn="just"/>
            <a:r>
              <a:rPr lang="ru-RU" sz="1400" dirty="0">
                <a:latin typeface="Times New Roman" panose="02020603050405020304" pitchFamily="18" charset="0"/>
                <a:cs typeface="Times New Roman" panose="02020603050405020304" pitchFamily="18" charset="0"/>
              </a:rPr>
              <a:t>На дорогу выйти жутко!</a:t>
            </a:r>
          </a:p>
          <a:p>
            <a:pPr algn="just"/>
            <a:r>
              <a:rPr lang="ru-RU" sz="1400" dirty="0">
                <a:latin typeface="Times New Roman" panose="02020603050405020304" pitchFamily="18" charset="0"/>
                <a:cs typeface="Times New Roman" panose="02020603050405020304" pitchFamily="18" charset="0"/>
              </a:rPr>
              <a:t>Подошёл художник крот:</a:t>
            </a:r>
          </a:p>
          <a:p>
            <a:pPr algn="just"/>
            <a:r>
              <a:rPr lang="ru-RU" sz="1400" dirty="0">
                <a:latin typeface="Times New Roman" panose="02020603050405020304" pitchFamily="18" charset="0"/>
                <a:cs typeface="Times New Roman" panose="02020603050405020304" pitchFamily="18" charset="0"/>
              </a:rPr>
              <a:t>- Нарисуем переход!</a:t>
            </a:r>
          </a:p>
          <a:p>
            <a:pPr algn="just"/>
            <a:r>
              <a:rPr lang="ru-RU" sz="1400" dirty="0">
                <a:latin typeface="Times New Roman" panose="02020603050405020304" pitchFamily="18" charset="0"/>
                <a:cs typeface="Times New Roman" panose="02020603050405020304" pitchFamily="18" charset="0"/>
              </a:rPr>
              <a:t>Чёрно-белая дорожка</a:t>
            </a:r>
          </a:p>
          <a:p>
            <a:pPr algn="just"/>
            <a:r>
              <a:rPr lang="ru-RU" sz="1400" dirty="0">
                <a:latin typeface="Times New Roman" panose="02020603050405020304" pitchFamily="18" charset="0"/>
                <a:cs typeface="Times New Roman" panose="02020603050405020304" pitchFamily="18" charset="0"/>
              </a:rPr>
              <a:t>От порожка до порожка.</a:t>
            </a:r>
          </a:p>
          <a:p>
            <a:pPr algn="just"/>
            <a:r>
              <a:rPr lang="ru-RU" sz="1400" dirty="0">
                <a:latin typeface="Times New Roman" panose="02020603050405020304" pitchFamily="18" charset="0"/>
                <a:cs typeface="Times New Roman" panose="02020603050405020304" pitchFamily="18" charset="0"/>
              </a:rPr>
              <a:t>Зебра ахнула: - Друзья!</a:t>
            </a:r>
          </a:p>
          <a:p>
            <a:pPr algn="just"/>
            <a:r>
              <a:rPr lang="ru-RU" sz="1400" dirty="0">
                <a:latin typeface="Times New Roman" panose="02020603050405020304" pitchFamily="18" charset="0"/>
                <a:cs typeface="Times New Roman" panose="02020603050405020304" pitchFamily="18" charset="0"/>
              </a:rPr>
              <a:t>Полосатый он, как я!</a:t>
            </a:r>
          </a:p>
          <a:p>
            <a:pPr algn="just"/>
            <a:r>
              <a:rPr lang="ru-RU" sz="1400" dirty="0">
                <a:latin typeface="Times New Roman" panose="02020603050405020304" pitchFamily="18" charset="0"/>
                <a:cs typeface="Times New Roman" panose="02020603050405020304" pitchFamily="18" charset="0"/>
              </a:rPr>
              <a:t>С той поры зовёт народ</a:t>
            </a:r>
          </a:p>
          <a:p>
            <a:pPr algn="just"/>
            <a:r>
              <a:rPr lang="ru-RU" sz="1400" dirty="0">
                <a:latin typeface="Times New Roman" panose="02020603050405020304" pitchFamily="18" charset="0"/>
                <a:cs typeface="Times New Roman" panose="02020603050405020304" pitchFamily="18" charset="0"/>
              </a:rPr>
              <a:t>«Зеброй» этот переход.</a:t>
            </a:r>
          </a:p>
        </p:txBody>
      </p:sp>
      <p:sp>
        <p:nvSpPr>
          <p:cNvPr id="7" name="Прямоугольник 6"/>
          <p:cNvSpPr/>
          <p:nvPr/>
        </p:nvSpPr>
        <p:spPr>
          <a:xfrm>
            <a:off x="780023" y="6840835"/>
            <a:ext cx="2424544" cy="2031325"/>
          </a:xfrm>
          <a:prstGeom prst="rect">
            <a:avLst/>
          </a:prstGeom>
        </p:spPr>
        <p:txBody>
          <a:bodyPr wrap="square">
            <a:spAutoFit/>
          </a:bodyPr>
          <a:lstStyle/>
          <a:p>
            <a:pPr algn="ctr"/>
            <a:r>
              <a:rPr lang="ru-RU" sz="1400" b="1" dirty="0" smtClean="0">
                <a:solidFill>
                  <a:srgbClr val="002060"/>
                </a:solidFill>
                <a:latin typeface="Times New Roman" panose="02020603050405020304" pitchFamily="18" charset="0"/>
                <a:cs typeface="Times New Roman" panose="02020603050405020304" pitchFamily="18" charset="0"/>
              </a:rPr>
              <a:t>Велосипед</a:t>
            </a:r>
            <a:endParaRPr lang="ru-RU" sz="1400" b="1" dirty="0">
              <a:solidFill>
                <a:srgbClr val="002060"/>
              </a:solidFill>
              <a:latin typeface="Times New Roman" panose="02020603050405020304" pitchFamily="18" charset="0"/>
              <a:cs typeface="Times New Roman" panose="02020603050405020304" pitchFamily="18" charset="0"/>
            </a:endParaRPr>
          </a:p>
          <a:p>
            <a:pPr algn="just"/>
            <a:r>
              <a:rPr lang="ru-RU" sz="1400" dirty="0">
                <a:latin typeface="Times New Roman" panose="02020603050405020304" pitchFamily="18" charset="0"/>
                <a:cs typeface="Times New Roman" panose="02020603050405020304" pitchFamily="18" charset="0"/>
              </a:rPr>
              <a:t>Думаешь, велосипед</a:t>
            </a:r>
          </a:p>
          <a:p>
            <a:pPr algn="just"/>
            <a:r>
              <a:rPr lang="ru-RU" sz="1400" dirty="0">
                <a:latin typeface="Times New Roman" panose="02020603050405020304" pitchFamily="18" charset="0"/>
                <a:cs typeface="Times New Roman" panose="02020603050405020304" pitchFamily="18" charset="0"/>
              </a:rPr>
              <a:t>Настоящий транспорт? Нет!</a:t>
            </a:r>
          </a:p>
          <a:p>
            <a:pPr algn="just"/>
            <a:r>
              <a:rPr lang="ru-RU" sz="1400" dirty="0">
                <a:latin typeface="Times New Roman" panose="02020603050405020304" pitchFamily="18" charset="0"/>
                <a:cs typeface="Times New Roman" panose="02020603050405020304" pitchFamily="18" charset="0"/>
              </a:rPr>
              <a:t>Помни: на проезжей части</a:t>
            </a:r>
          </a:p>
          <a:p>
            <a:pPr algn="just"/>
            <a:r>
              <a:rPr lang="ru-RU" sz="1400" dirty="0">
                <a:latin typeface="Times New Roman" panose="02020603050405020304" pitchFamily="18" charset="0"/>
                <a:cs typeface="Times New Roman" panose="02020603050405020304" pitchFamily="18" charset="0"/>
              </a:rPr>
              <a:t>Трудно избежать несчастья!</a:t>
            </a:r>
          </a:p>
          <a:p>
            <a:pPr algn="just"/>
            <a:r>
              <a:rPr lang="ru-RU" sz="1400" dirty="0">
                <a:latin typeface="Times New Roman" panose="02020603050405020304" pitchFamily="18" charset="0"/>
                <a:cs typeface="Times New Roman" panose="02020603050405020304" pitchFamily="18" charset="0"/>
              </a:rPr>
              <a:t>Если есть велосипед,</a:t>
            </a:r>
          </a:p>
          <a:p>
            <a:pPr algn="just"/>
            <a:r>
              <a:rPr lang="ru-RU" sz="1400" dirty="0">
                <a:latin typeface="Times New Roman" panose="02020603050405020304" pitchFamily="18" charset="0"/>
                <a:cs typeface="Times New Roman" panose="02020603050405020304" pitchFamily="18" charset="0"/>
              </a:rPr>
              <a:t>Но, не дорос до нужных лет,</a:t>
            </a:r>
          </a:p>
          <a:p>
            <a:pPr algn="just"/>
            <a:r>
              <a:rPr lang="ru-RU" sz="1400" dirty="0">
                <a:latin typeface="Times New Roman" panose="02020603050405020304" pitchFamily="18" charset="0"/>
                <a:cs typeface="Times New Roman" panose="02020603050405020304" pitchFamily="18" charset="0"/>
              </a:rPr>
              <a:t>Катайся лучше во дворе.</a:t>
            </a:r>
          </a:p>
          <a:p>
            <a:pPr algn="just"/>
            <a:r>
              <a:rPr lang="ru-RU" sz="1400" dirty="0">
                <a:latin typeface="Times New Roman" panose="02020603050405020304" pitchFamily="18" charset="0"/>
                <a:cs typeface="Times New Roman" panose="02020603050405020304" pitchFamily="18" charset="0"/>
              </a:rPr>
              <a:t>Там безопасно детворе.</a:t>
            </a:r>
          </a:p>
        </p:txBody>
      </p:sp>
      <p:pic>
        <p:nvPicPr>
          <p:cNvPr id="1026" name="Picture 2" descr="https://kendelensosh2.edu07.ru/files/images/6.jpg"/>
          <p:cNvPicPr>
            <a:picLocks noChangeAspect="1" noChangeArrowheads="1"/>
          </p:cNvPicPr>
          <p:nvPr/>
        </p:nvPicPr>
        <p:blipFill rotWithShape="1">
          <a:blip r:embed="rId6">
            <a:extLst>
              <a:ext uri="{28A0092B-C50C-407E-A947-70E740481C1C}">
                <a14:useLocalDpi xmlns:a14="http://schemas.microsoft.com/office/drawing/2010/main" val="0"/>
              </a:ext>
            </a:extLst>
          </a:blip>
          <a:srcRect l="9162" b="24443"/>
          <a:stretch/>
        </p:blipFill>
        <p:spPr bwMode="auto">
          <a:xfrm>
            <a:off x="2844527" y="3240434"/>
            <a:ext cx="4050357" cy="2180651"/>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http://4.bp.blogspot.com/-iQvCp1Va_xc/UDWGyMQUR_I/AAAAAAAABDk/KyEc_usK2c8/s1600/Ciclista.jpg"/>
          <p:cNvPicPr>
            <a:picLocks noChangeAspect="1" noChangeArrowheads="1"/>
          </p:cNvPicPr>
          <p:nvPr/>
        </p:nvPicPr>
        <p:blipFill>
          <a:blip r:embed="rId7" cstate="print">
            <a:extLst>
              <a:ext uri="{BEBA8EAE-BF5A-486C-A8C5-ECC9F3942E4B}">
                <a14:imgProps xmlns:a14="http://schemas.microsoft.com/office/drawing/2010/main">
                  <a14:imgLayer r:embed="rId8">
                    <a14:imgEffect>
                      <a14:backgroundRemoval t="0" b="93292" l="4625" r="90000"/>
                    </a14:imgEffect>
                  </a14:imgLayer>
                </a14:imgProps>
              </a:ext>
              <a:ext uri="{28A0092B-C50C-407E-A947-70E740481C1C}">
                <a14:useLocalDpi xmlns:a14="http://schemas.microsoft.com/office/drawing/2010/main" val="0"/>
              </a:ext>
            </a:extLst>
          </a:blip>
          <a:srcRect/>
          <a:stretch>
            <a:fillRect/>
          </a:stretch>
        </p:blipFill>
        <p:spPr bwMode="auto">
          <a:xfrm flipH="1">
            <a:off x="5903165" y="6840835"/>
            <a:ext cx="898416" cy="811944"/>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771741929"/>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5" y="-125261"/>
            <a:ext cx="7561262" cy="10968541"/>
          </a:xfrm>
          <a:prstGeom prst="rect">
            <a:avLst/>
          </a:prstGeom>
        </p:spPr>
      </p:pic>
      <p:sp>
        <p:nvSpPr>
          <p:cNvPr id="2057" name="Прямоугольник 15"/>
          <p:cNvSpPr>
            <a:spLocks noChangeArrowheads="1"/>
          </p:cNvSpPr>
          <p:nvPr/>
        </p:nvSpPr>
        <p:spPr bwMode="auto">
          <a:xfrm>
            <a:off x="843121" y="3456057"/>
            <a:ext cx="2779326" cy="618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600" dirty="0">
                <a:solidFill>
                  <a:prstClr val="black"/>
                </a:solidFill>
                <a:latin typeface="Times New Roman" pitchFamily="18" charset="0"/>
                <a:cs typeface="Times New Roman" pitchFamily="18" charset="0"/>
              </a:rPr>
              <a:t/>
            </a:r>
            <a:br>
              <a:rPr lang="ru-RU" altLang="ru-RU" sz="1600" dirty="0">
                <a:solidFill>
                  <a:prstClr val="black"/>
                </a:solidFill>
                <a:latin typeface="Times New Roman" pitchFamily="18" charset="0"/>
                <a:cs typeface="Times New Roman" pitchFamily="18" charset="0"/>
              </a:rPr>
            </a:br>
            <a:endParaRPr lang="ru-RU" altLang="ru-RU" sz="1600" dirty="0">
              <a:solidFill>
                <a:prstClr val="black"/>
              </a:solidFill>
              <a:latin typeface="Arial" charset="0"/>
            </a:endParaRPr>
          </a:p>
        </p:txBody>
      </p:sp>
      <p:sp>
        <p:nvSpPr>
          <p:cNvPr id="2058" name="Прямоугольник 3"/>
          <p:cNvSpPr>
            <a:spLocks noChangeArrowheads="1"/>
          </p:cNvSpPr>
          <p:nvPr/>
        </p:nvSpPr>
        <p:spPr bwMode="auto">
          <a:xfrm>
            <a:off x="4018671" y="3019127"/>
            <a:ext cx="3542592" cy="436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2100">
                <a:solidFill>
                  <a:prstClr val="black"/>
                </a:solidFill>
                <a:latin typeface="Arial" charset="0"/>
              </a:rPr>
              <a:t> </a:t>
            </a:r>
            <a:r>
              <a:rPr lang="ru-RU" altLang="ru-RU" sz="1600">
                <a:solidFill>
                  <a:prstClr val="black"/>
                </a:solidFill>
                <a:latin typeface="Times New Roman" pitchFamily="18" charset="0"/>
                <a:cs typeface="Times New Roman" pitchFamily="18" charset="0"/>
              </a:rPr>
              <a:t> </a:t>
            </a:r>
          </a:p>
        </p:txBody>
      </p:sp>
      <p:pic>
        <p:nvPicPr>
          <p:cNvPr id="2069" name="Рисунок 1"/>
          <p:cNvPicPr>
            <a:picLocks noChangeAspect="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5640185" y="1393208"/>
            <a:ext cx="1152128" cy="124568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Заголовок 1"/>
          <p:cNvSpPr>
            <a:spLocks noGrp="1"/>
          </p:cNvSpPr>
          <p:nvPr>
            <p:ph type="title"/>
          </p:nvPr>
        </p:nvSpPr>
        <p:spPr/>
        <p:txBody>
          <a:bodyPr>
            <a:normAutofit/>
          </a:bodyPr>
          <a:lstStyle/>
          <a:p>
            <a:r>
              <a:rPr lang="ru-RU" sz="3700" b="1" dirty="0">
                <a:solidFill>
                  <a:srgbClr val="002060"/>
                </a:solidFill>
                <a:latin typeface="Monotype Corsiva" panose="03010101010201010101" pitchFamily="66" charset="0"/>
              </a:rPr>
              <a:t>«Советы родителям»</a:t>
            </a:r>
          </a:p>
        </p:txBody>
      </p:sp>
      <p:sp>
        <p:nvSpPr>
          <p:cNvPr id="10" name="Объект 9"/>
          <p:cNvSpPr>
            <a:spLocks noGrp="1"/>
          </p:cNvSpPr>
          <p:nvPr>
            <p:ph sz="half" idx="1"/>
          </p:nvPr>
        </p:nvSpPr>
        <p:spPr>
          <a:xfrm>
            <a:off x="820241" y="3019127"/>
            <a:ext cx="2955829" cy="7128391"/>
          </a:xfrm>
        </p:spPr>
        <p:txBody>
          <a:bodyPr>
            <a:normAutofit fontScale="92500" lnSpcReduction="20000"/>
          </a:bodyPr>
          <a:lstStyle/>
          <a:p>
            <a:pPr marL="0" marR="47625" indent="0" algn="just">
              <a:lnSpc>
                <a:spcPct val="115000"/>
              </a:lnSpc>
              <a:spcAft>
                <a:spcPts val="0"/>
              </a:spcAft>
              <a:buNone/>
            </a:pPr>
            <a:r>
              <a:rPr lang="ru-RU" sz="1400" dirty="0">
                <a:latin typeface="Times New Roman"/>
                <a:ea typeface="Times New Roman"/>
                <a:cs typeface="Times New Roman"/>
              </a:rPr>
              <a:t>Летние каникулы – отличное время для катания на роликах, велосипеде или самокате. Но необходимо соблюдать определенные правила безопасного катания, чтобы прекрасная прогулка не закончилась в </a:t>
            </a:r>
            <a:r>
              <a:rPr lang="ru-RU" sz="1400" dirty="0" err="1">
                <a:latin typeface="Times New Roman"/>
                <a:ea typeface="Times New Roman"/>
                <a:cs typeface="Times New Roman"/>
              </a:rPr>
              <a:t>травмпункте</a:t>
            </a:r>
            <a:r>
              <a:rPr lang="ru-RU" sz="1400" dirty="0">
                <a:latin typeface="Times New Roman"/>
                <a:ea typeface="Times New Roman"/>
                <a:cs typeface="Times New Roman"/>
              </a:rPr>
              <a:t>. Помните, необходимо:</a:t>
            </a:r>
            <a:endParaRPr lang="ru-RU" sz="1100" dirty="0">
              <a:ea typeface="Calibri"/>
              <a:cs typeface="Times New Roman"/>
            </a:endParaRPr>
          </a:p>
          <a:p>
            <a:pPr marL="0" marR="47625" indent="0" algn="just">
              <a:lnSpc>
                <a:spcPct val="115000"/>
              </a:lnSpc>
              <a:spcAft>
                <a:spcPts val="0"/>
              </a:spcAft>
              <a:buNone/>
            </a:pPr>
            <a:r>
              <a:rPr lang="ru-RU" sz="1400" dirty="0">
                <a:latin typeface="Times New Roman"/>
                <a:ea typeface="Times New Roman"/>
                <a:cs typeface="Times New Roman"/>
              </a:rPr>
              <a:t>1. Надевать защитный шлем, перчатки, щитки на руки и голени, наколенники и налокотники. Асфальт и тротуарная плитка очень твердые, и падение на них может завершиться переломом или сильным ушибом, а падают поначалу все, и даже профи не всегда могут победить гравитацию. Кататься без защиты – признак не крутизны, как кажется многим новичкам и, в частности, подросткам, желающим похвастаться перед сверстниками, а банальной глупости и отсутствия чувства самосохранения.</a:t>
            </a:r>
            <a:endParaRPr lang="ru-RU" sz="1100" dirty="0">
              <a:ea typeface="Calibri"/>
              <a:cs typeface="Times New Roman"/>
            </a:endParaRPr>
          </a:p>
          <a:p>
            <a:pPr marL="0" marR="47625" indent="0" algn="just">
              <a:lnSpc>
                <a:spcPct val="115000"/>
              </a:lnSpc>
              <a:spcAft>
                <a:spcPts val="0"/>
              </a:spcAft>
              <a:buNone/>
            </a:pPr>
            <a:r>
              <a:rPr lang="ru-RU" sz="1400" dirty="0">
                <a:latin typeface="Times New Roman"/>
                <a:ea typeface="Times New Roman"/>
                <a:cs typeface="Times New Roman"/>
              </a:rPr>
              <a:t>2. Не ездить на неисправном транспорте – шанс, что важная деталь отвалится прямо во время движения, и «водитель» полетит вверх тормашками вместе с железным конем, резко возрастает.</a:t>
            </a:r>
            <a:endParaRPr lang="ru-RU" sz="1100" dirty="0">
              <a:ea typeface="Calibri"/>
              <a:cs typeface="Times New Roman"/>
            </a:endParaRPr>
          </a:p>
          <a:p>
            <a:pPr marL="0" marR="47625" indent="0" algn="just">
              <a:lnSpc>
                <a:spcPct val="115000"/>
              </a:lnSpc>
              <a:spcAft>
                <a:spcPts val="0"/>
              </a:spcAft>
              <a:buNone/>
            </a:pPr>
            <a:r>
              <a:rPr lang="ru-RU" sz="1400" dirty="0">
                <a:latin typeface="Times New Roman"/>
                <a:ea typeface="Times New Roman"/>
                <a:cs typeface="Times New Roman"/>
              </a:rPr>
              <a:t>3. Не кататься в непосредственной близости от других велосипедистов, роллеров, </a:t>
            </a:r>
            <a:r>
              <a:rPr lang="ru-RU" sz="1400" dirty="0" err="1">
                <a:latin typeface="Times New Roman"/>
                <a:ea typeface="Times New Roman"/>
                <a:cs typeface="Times New Roman"/>
              </a:rPr>
              <a:t>скейтеров</a:t>
            </a:r>
            <a:r>
              <a:rPr lang="ru-RU" sz="1400" dirty="0">
                <a:latin typeface="Times New Roman"/>
                <a:ea typeface="Times New Roman"/>
                <a:cs typeface="Times New Roman"/>
              </a:rPr>
              <a:t> и «</a:t>
            </a:r>
            <a:r>
              <a:rPr lang="ru-RU" sz="1400" dirty="0" err="1">
                <a:latin typeface="Times New Roman"/>
                <a:ea typeface="Times New Roman"/>
                <a:cs typeface="Times New Roman"/>
              </a:rPr>
              <a:t>самокатеров</a:t>
            </a:r>
            <a:r>
              <a:rPr lang="ru-RU" sz="1400" dirty="0">
                <a:latin typeface="Times New Roman"/>
                <a:ea typeface="Times New Roman"/>
                <a:cs typeface="Times New Roman"/>
              </a:rPr>
              <a:t>», особенно, если еще мало опыта – легко налететь друг на друга и упасть вместе.</a:t>
            </a:r>
            <a:endParaRPr lang="ru-RU" sz="1100" dirty="0">
              <a:ea typeface="Calibri"/>
              <a:cs typeface="Times New Roman"/>
            </a:endParaRPr>
          </a:p>
          <a:p>
            <a:pPr marL="0" lvl="0" indent="0" algn="just">
              <a:spcBef>
                <a:spcPts val="0"/>
              </a:spcBef>
              <a:buNone/>
            </a:pPr>
            <a:endParaRPr lang="ru-RU" sz="1400" dirty="0">
              <a:latin typeface="Times New Roman" panose="02020603050405020304" pitchFamily="18" charset="0"/>
              <a:cs typeface="Times New Roman" panose="02020603050405020304" pitchFamily="18" charset="0"/>
            </a:endParaRPr>
          </a:p>
        </p:txBody>
      </p:sp>
      <p:sp>
        <p:nvSpPr>
          <p:cNvPr id="11" name="Объект 10"/>
          <p:cNvSpPr>
            <a:spLocks noGrp="1"/>
          </p:cNvSpPr>
          <p:nvPr>
            <p:ph sz="half" idx="2"/>
          </p:nvPr>
        </p:nvSpPr>
        <p:spPr>
          <a:xfrm>
            <a:off x="3809256" y="2969994"/>
            <a:ext cx="2983057" cy="7128391"/>
          </a:xfrm>
        </p:spPr>
        <p:txBody>
          <a:bodyPr>
            <a:normAutofit fontScale="92500" lnSpcReduction="20000"/>
          </a:bodyPr>
          <a:lstStyle/>
          <a:p>
            <a:pPr marL="0" marR="47625" indent="0" algn="just">
              <a:lnSpc>
                <a:spcPct val="115000"/>
              </a:lnSpc>
              <a:spcAft>
                <a:spcPts val="0"/>
              </a:spcAft>
              <a:buNone/>
            </a:pPr>
            <a:r>
              <a:rPr lang="ru-RU" sz="1400" dirty="0" smtClean="0">
                <a:latin typeface="Times New Roman"/>
                <a:ea typeface="Times New Roman"/>
              </a:rPr>
              <a:t>4. Научиться </a:t>
            </a:r>
            <a:r>
              <a:rPr lang="ru-RU" sz="1400" dirty="0">
                <a:latin typeface="Times New Roman"/>
                <a:ea typeface="Times New Roman"/>
              </a:rPr>
              <a:t>правильно группироваться при падении. Такое умение позволит сделать ваши ролле- и велопрогулки менее </a:t>
            </a:r>
            <a:r>
              <a:rPr lang="ru-RU" sz="1400" dirty="0" err="1">
                <a:latin typeface="Times New Roman"/>
                <a:ea typeface="Times New Roman"/>
              </a:rPr>
              <a:t>травмоопасными</a:t>
            </a:r>
            <a:r>
              <a:rPr lang="ru-RU" sz="1400" dirty="0">
                <a:latin typeface="Times New Roman"/>
                <a:ea typeface="Times New Roman"/>
              </a:rPr>
              <a:t>, ведь, как уже было сказано, от встреч с твердыми поверхностями не застрахован </a:t>
            </a:r>
            <a:r>
              <a:rPr lang="ru-RU" sz="1400" dirty="0">
                <a:latin typeface="Times New Roman"/>
                <a:ea typeface="Times New Roman"/>
                <a:cs typeface="Times New Roman"/>
              </a:rPr>
              <a:t>5. Крепить на одежду светоотражающие элементы при езде в темное время суток или при плохой погоде: так одинокую фигуру лучше видно другим участникам движения, в частности, автомобилистам, что снижает вероятность столкновения.</a:t>
            </a:r>
            <a:endParaRPr lang="ru-RU" sz="1100" dirty="0">
              <a:ea typeface="Calibri"/>
              <a:cs typeface="Times New Roman"/>
            </a:endParaRPr>
          </a:p>
          <a:p>
            <a:pPr marL="0" marR="47625" indent="0" algn="just">
              <a:lnSpc>
                <a:spcPct val="115000"/>
              </a:lnSpc>
              <a:spcAft>
                <a:spcPts val="0"/>
              </a:spcAft>
              <a:buNone/>
            </a:pPr>
            <a:r>
              <a:rPr lang="ru-RU" sz="1400" dirty="0">
                <a:latin typeface="Times New Roman"/>
                <a:ea typeface="Times New Roman"/>
                <a:cs typeface="Times New Roman"/>
              </a:rPr>
              <a:t>6. Не баловаться во время движения: ездить вдвоем на одноместном велосипеде или самокате, не держаться за руль и т.п. Чем меньше опыт, тем аккуратнее следует вести себя на дороге. В противном случае падение или поломка транспорта вам практически обеспечены.</a:t>
            </a:r>
            <a:endParaRPr lang="ru-RU" sz="1100" dirty="0">
              <a:ea typeface="Calibri"/>
              <a:cs typeface="Times New Roman"/>
            </a:endParaRPr>
          </a:p>
          <a:p>
            <a:pPr marL="0" marR="47625" indent="0" algn="just">
              <a:lnSpc>
                <a:spcPct val="115000"/>
              </a:lnSpc>
              <a:spcAft>
                <a:spcPts val="0"/>
              </a:spcAft>
              <a:buNone/>
            </a:pPr>
            <a:r>
              <a:rPr lang="ru-RU" sz="1400" dirty="0">
                <a:latin typeface="Times New Roman"/>
                <a:ea typeface="Times New Roman"/>
                <a:cs typeface="Times New Roman"/>
              </a:rPr>
              <a:t>7. Выполнять «финты» только на предназначенной или подходящей для этого площадке, но никак не на проезжей части, тротуаре или детской площадке, где играют несмышленые малыши. Этим вы обезопасите и себя от незапланированных приземлений, и невольных свидетелей ваших «выкрутасов» от попадания под колеса.</a:t>
            </a:r>
            <a:endParaRPr lang="ru-RU" sz="1100" dirty="0">
              <a:ea typeface="Calibri"/>
              <a:cs typeface="Times New Roman"/>
            </a:endParaRPr>
          </a:p>
          <a:p>
            <a:pPr marL="0" indent="0">
              <a:buNone/>
            </a:pPr>
            <a:r>
              <a:rPr lang="ru-RU" sz="1400" dirty="0" smtClean="0">
                <a:latin typeface="Times New Roman"/>
                <a:ea typeface="Times New Roman"/>
              </a:rPr>
              <a:t>никто</a:t>
            </a:r>
            <a:endParaRPr lang="ru-RU" sz="1400" dirty="0">
              <a:latin typeface="Times New Roman" panose="02020603050405020304" pitchFamily="18" charset="0"/>
              <a:cs typeface="Times New Roman" panose="02020603050405020304" pitchFamily="18" charset="0"/>
            </a:endParaRPr>
          </a:p>
        </p:txBody>
      </p:sp>
      <p:sp>
        <p:nvSpPr>
          <p:cNvPr id="6" name="Прямоугольник 5"/>
          <p:cNvSpPr/>
          <p:nvPr/>
        </p:nvSpPr>
        <p:spPr>
          <a:xfrm>
            <a:off x="761792" y="2111770"/>
            <a:ext cx="2866152" cy="429112"/>
          </a:xfrm>
          <a:prstGeom prst="rect">
            <a:avLst/>
          </a:prstGeom>
        </p:spPr>
        <p:txBody>
          <a:bodyPr wrap="square" lIns="104923" tIns="52461" rIns="104923" bIns="52461">
            <a:spAutoFit/>
          </a:bodyPr>
          <a:lstStyle/>
          <a:p>
            <a:pPr>
              <a:lnSpc>
                <a:spcPct val="150000"/>
              </a:lnSpc>
            </a:pPr>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3922232" y="2540882"/>
            <a:ext cx="2870081" cy="429112"/>
          </a:xfrm>
          <a:prstGeom prst="rect">
            <a:avLst/>
          </a:prstGeom>
        </p:spPr>
        <p:txBody>
          <a:bodyPr wrap="square" lIns="104923" tIns="52461" rIns="104923" bIns="52461">
            <a:spAutoFit/>
          </a:bodyPr>
          <a:lstStyle/>
          <a:p>
            <a:pPr algn="just">
              <a:lnSpc>
                <a:spcPct val="150000"/>
              </a:lnSpc>
            </a:pPr>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12" name="Овальная выноска 11"/>
          <p:cNvSpPr/>
          <p:nvPr/>
        </p:nvSpPr>
        <p:spPr>
          <a:xfrm>
            <a:off x="2199433" y="1560207"/>
            <a:ext cx="3162405" cy="664211"/>
          </a:xfrm>
          <a:prstGeom prst="wedgeEllipseCallout">
            <a:avLst>
              <a:gd name="adj1" fmla="val 50298"/>
              <a:gd name="adj2" fmla="val -47749"/>
            </a:avLst>
          </a:prstGeom>
          <a:noFill/>
        </p:spPr>
        <p:style>
          <a:lnRef idx="2">
            <a:schemeClr val="accent1">
              <a:shade val="50000"/>
            </a:schemeClr>
          </a:lnRef>
          <a:fillRef idx="1">
            <a:schemeClr val="accent1"/>
          </a:fillRef>
          <a:effectRef idx="0">
            <a:schemeClr val="accent1"/>
          </a:effectRef>
          <a:fontRef idx="minor">
            <a:schemeClr val="lt1"/>
          </a:fontRef>
        </p:style>
        <p:txBody>
          <a:bodyPr lIns="104923" tIns="52461" rIns="104923" bIns="52461" spcCol="0" rtlCol="0" anchor="ctr"/>
          <a:lstStyle/>
          <a:p>
            <a:pPr algn="ctr"/>
            <a:endParaRPr lang="ru-RU">
              <a:solidFill>
                <a:prstClr val="white"/>
              </a:solidFill>
            </a:endParaRPr>
          </a:p>
        </p:txBody>
      </p:sp>
      <p:sp>
        <p:nvSpPr>
          <p:cNvPr id="9" name="Прямоугольник 8"/>
          <p:cNvSpPr/>
          <p:nvPr/>
        </p:nvSpPr>
        <p:spPr>
          <a:xfrm>
            <a:off x="2011551" y="1700958"/>
            <a:ext cx="3595098" cy="312995"/>
          </a:xfrm>
          <a:prstGeom prst="rect">
            <a:avLst/>
          </a:prstGeom>
        </p:spPr>
        <p:txBody>
          <a:bodyPr wrap="square" lIns="91255" tIns="45628" rIns="91255" bIns="45628">
            <a:spAutoFit/>
          </a:bodyPr>
          <a:lstStyle/>
          <a:p>
            <a:pPr algn="ctr"/>
            <a:r>
              <a:rPr lang="ru-RU" sz="1400" b="1" dirty="0">
                <a:solidFill>
                  <a:srgbClr val="0070C0"/>
                </a:solidFill>
                <a:latin typeface="Times New Roman" panose="02020603050405020304" pitchFamily="18" charset="0"/>
                <a:cs typeface="Times New Roman" panose="02020603050405020304" pitchFamily="18" charset="0"/>
              </a:rPr>
              <a:t>Прочитайте очень внимательно!</a:t>
            </a:r>
          </a:p>
        </p:txBody>
      </p:sp>
      <p:sp>
        <p:nvSpPr>
          <p:cNvPr id="4" name="Прямоугольник 3"/>
          <p:cNvSpPr/>
          <p:nvPr/>
        </p:nvSpPr>
        <p:spPr>
          <a:xfrm>
            <a:off x="843121" y="74507"/>
            <a:ext cx="2965979" cy="1817806"/>
          </a:xfrm>
          <a:prstGeom prst="rect">
            <a:avLst/>
          </a:prstGeom>
        </p:spPr>
        <p:txBody>
          <a:bodyPr wrap="square" lIns="104927" tIns="52464" rIns="104927" bIns="52464">
            <a:spAutoFit/>
          </a:bodyPr>
          <a:lstStyle/>
          <a:p>
            <a:pPr algn="ctr"/>
            <a:endParaRPr lang="ru-RU" sz="2300" b="1" dirty="0">
              <a:solidFill>
                <a:srgbClr val="F79646">
                  <a:lumMod val="75000"/>
                </a:srgbClr>
              </a:solidFill>
            </a:endParaRPr>
          </a:p>
          <a:p>
            <a:pPr algn="ctr"/>
            <a:endParaRPr lang="ru-RU" sz="2300" b="1" dirty="0">
              <a:solidFill>
                <a:srgbClr val="F79646">
                  <a:lumMod val="75000"/>
                </a:srgbClr>
              </a:solidFill>
            </a:endParaRPr>
          </a:p>
          <a:p>
            <a:pPr algn="ctr"/>
            <a:endParaRPr lang="ru-RU" sz="2300" b="1" dirty="0">
              <a:solidFill>
                <a:srgbClr val="F79646">
                  <a:lumMod val="75000"/>
                </a:srgbClr>
              </a:solidFill>
            </a:endParaRPr>
          </a:p>
          <a:p>
            <a:pPr algn="ctr"/>
            <a:endParaRPr lang="ru-RU" sz="2300" b="1" dirty="0">
              <a:solidFill>
                <a:srgbClr val="F79646">
                  <a:lumMod val="75000"/>
                </a:srgbClr>
              </a:solidFill>
            </a:endParaRPr>
          </a:p>
          <a:p>
            <a:pPr algn="ctr"/>
            <a:endParaRPr lang="ru-RU" sz="1600" b="1" dirty="0">
              <a:solidFill>
                <a:srgbClr val="F79646">
                  <a:lumMod val="75000"/>
                </a:srgbClr>
              </a:solidFill>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1579022" y="2346501"/>
            <a:ext cx="3778250" cy="584775"/>
          </a:xfrm>
          <a:prstGeom prst="rect">
            <a:avLst/>
          </a:prstGeom>
        </p:spPr>
        <p:txBody>
          <a:bodyPr>
            <a:spAutoFit/>
          </a:bodyPr>
          <a:lstStyle/>
          <a:p>
            <a:pPr algn="ctr"/>
            <a:r>
              <a:rPr lang="ru-RU" sz="1600" b="1" dirty="0">
                <a:solidFill>
                  <a:srgbClr val="002060"/>
                </a:solidFill>
                <a:latin typeface="Times New Roman" panose="02020603050405020304" pitchFamily="18" charset="0"/>
                <a:cs typeface="Times New Roman" panose="02020603050405020304" pitchFamily="18" charset="0"/>
              </a:rPr>
              <a:t>Правила безопасного катания на роликах, велосипеде и самокате</a:t>
            </a:r>
          </a:p>
        </p:txBody>
      </p:sp>
    </p:spTree>
    <p:extLst>
      <p:ext uri="{BB962C8B-B14F-4D97-AF65-F5344CB8AC3E}">
        <p14:creationId xmlns:p14="http://schemas.microsoft.com/office/powerpoint/2010/main" val="373484164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Рисунок 2"/>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5" y="-125261"/>
            <a:ext cx="7561262" cy="10968541"/>
          </a:xfrm>
          <a:prstGeom prst="rect">
            <a:avLst/>
          </a:prstGeom>
        </p:spPr>
      </p:pic>
      <p:pic>
        <p:nvPicPr>
          <p:cNvPr id="17" name="Picture 2" descr="https://st2.depositphotos.com/5610696/8162/v/950/depositphotos_81623248-stock-illustration-kid-summer-sport-set.jpg"/>
          <p:cNvPicPr>
            <a:picLocks noChangeAspect="1" noChangeArrowheads="1"/>
          </p:cNvPicPr>
          <p:nvPr/>
        </p:nvPicPr>
        <p:blipFill rotWithShape="1">
          <a:blip r:embed="rId4">
            <a:extLst>
              <a:ext uri="{BEBA8EAE-BF5A-486C-A8C5-ECC9F3942E4B}">
                <a14:imgProps xmlns:a14="http://schemas.microsoft.com/office/drawing/2010/main">
                  <a14:imgLayer r:embed="rId5">
                    <a14:imgEffect>
                      <a14:sharpenSoften amount="50000"/>
                    </a14:imgEffect>
                    <a14:imgEffect>
                      <a14:saturation sat="300000"/>
                    </a14:imgEffect>
                  </a14:imgLayer>
                </a14:imgProps>
              </a:ext>
              <a:ext uri="{28A0092B-C50C-407E-A947-70E740481C1C}">
                <a14:useLocalDpi xmlns:a14="http://schemas.microsoft.com/office/drawing/2010/main" val="0"/>
              </a:ext>
            </a:extLst>
          </a:blip>
          <a:srcRect l="8485" r="37328" b="55614"/>
          <a:stretch/>
        </p:blipFill>
        <p:spPr bwMode="auto">
          <a:xfrm>
            <a:off x="4065184" y="6336779"/>
            <a:ext cx="2867371" cy="1789914"/>
          </a:xfrm>
          <a:prstGeom prst="rect">
            <a:avLst/>
          </a:prstGeom>
          <a:noFill/>
          <a:extLst>
            <a:ext uri="{909E8E84-426E-40DD-AFC4-6F175D3DCCD1}">
              <a14:hiddenFill xmlns:a14="http://schemas.microsoft.com/office/drawing/2010/main">
                <a:solidFill>
                  <a:srgbClr val="FFFFFF"/>
                </a:solidFill>
              </a14:hiddenFill>
            </a:ext>
          </a:extLst>
        </p:spPr>
      </p:pic>
      <p:sp>
        <p:nvSpPr>
          <p:cNvPr id="2057" name="Прямоугольник 15"/>
          <p:cNvSpPr>
            <a:spLocks noChangeArrowheads="1"/>
          </p:cNvSpPr>
          <p:nvPr/>
        </p:nvSpPr>
        <p:spPr bwMode="auto">
          <a:xfrm>
            <a:off x="843121" y="3456057"/>
            <a:ext cx="2779326" cy="61805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600" dirty="0">
                <a:solidFill>
                  <a:prstClr val="black"/>
                </a:solidFill>
                <a:latin typeface="Times New Roman" pitchFamily="18" charset="0"/>
                <a:cs typeface="Times New Roman" pitchFamily="18" charset="0"/>
              </a:rPr>
              <a:t/>
            </a:r>
            <a:br>
              <a:rPr lang="ru-RU" altLang="ru-RU" sz="1600" dirty="0">
                <a:solidFill>
                  <a:prstClr val="black"/>
                </a:solidFill>
                <a:latin typeface="Times New Roman" pitchFamily="18" charset="0"/>
                <a:cs typeface="Times New Roman" pitchFamily="18" charset="0"/>
              </a:rPr>
            </a:br>
            <a:endParaRPr lang="ru-RU" altLang="ru-RU" sz="1600" dirty="0">
              <a:solidFill>
                <a:prstClr val="black"/>
              </a:solidFill>
              <a:latin typeface="Arial" charset="0"/>
            </a:endParaRPr>
          </a:p>
        </p:txBody>
      </p:sp>
      <p:sp>
        <p:nvSpPr>
          <p:cNvPr id="2058" name="Прямоугольник 3"/>
          <p:cNvSpPr>
            <a:spLocks noChangeArrowheads="1"/>
          </p:cNvSpPr>
          <p:nvPr/>
        </p:nvSpPr>
        <p:spPr bwMode="auto">
          <a:xfrm>
            <a:off x="4018671" y="3019127"/>
            <a:ext cx="3542592" cy="43693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2100">
                <a:solidFill>
                  <a:prstClr val="black"/>
                </a:solidFill>
                <a:latin typeface="Arial" charset="0"/>
              </a:rPr>
              <a:t> </a:t>
            </a:r>
            <a:r>
              <a:rPr lang="ru-RU" altLang="ru-RU" sz="1600">
                <a:solidFill>
                  <a:prstClr val="black"/>
                </a:solidFill>
                <a:latin typeface="Times New Roman" pitchFamily="18" charset="0"/>
                <a:cs typeface="Times New Roman" pitchFamily="18" charset="0"/>
              </a:rPr>
              <a:t> </a:t>
            </a:r>
          </a:p>
        </p:txBody>
      </p:sp>
      <p:sp>
        <p:nvSpPr>
          <p:cNvPr id="2" name="Заголовок 1"/>
          <p:cNvSpPr>
            <a:spLocks noGrp="1"/>
          </p:cNvSpPr>
          <p:nvPr>
            <p:ph type="title"/>
          </p:nvPr>
        </p:nvSpPr>
        <p:spPr>
          <a:xfrm>
            <a:off x="378067" y="104424"/>
            <a:ext cx="6805137" cy="1800225"/>
          </a:xfrm>
        </p:spPr>
        <p:txBody>
          <a:bodyPr>
            <a:normAutofit/>
          </a:bodyPr>
          <a:lstStyle/>
          <a:p>
            <a:r>
              <a:rPr lang="ru-RU" sz="3700" b="1" dirty="0">
                <a:solidFill>
                  <a:srgbClr val="002060"/>
                </a:solidFill>
                <a:latin typeface="Monotype Corsiva" panose="03010101010201010101" pitchFamily="66" charset="0"/>
              </a:rPr>
              <a:t>«Советы родителям»</a:t>
            </a:r>
          </a:p>
        </p:txBody>
      </p:sp>
      <p:sp>
        <p:nvSpPr>
          <p:cNvPr id="6" name="Прямоугольник 5"/>
          <p:cNvSpPr/>
          <p:nvPr/>
        </p:nvSpPr>
        <p:spPr>
          <a:xfrm>
            <a:off x="761792" y="2111770"/>
            <a:ext cx="2866152" cy="429112"/>
          </a:xfrm>
          <a:prstGeom prst="rect">
            <a:avLst/>
          </a:prstGeom>
        </p:spPr>
        <p:txBody>
          <a:bodyPr wrap="square" lIns="104923" tIns="52461" rIns="104923" bIns="52461">
            <a:spAutoFit/>
          </a:bodyPr>
          <a:lstStyle/>
          <a:p>
            <a:pPr>
              <a:lnSpc>
                <a:spcPct val="150000"/>
              </a:lnSpc>
            </a:pPr>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4018673" y="2530059"/>
            <a:ext cx="2870081" cy="429112"/>
          </a:xfrm>
          <a:prstGeom prst="rect">
            <a:avLst/>
          </a:prstGeom>
        </p:spPr>
        <p:txBody>
          <a:bodyPr wrap="square" lIns="104923" tIns="52461" rIns="104923" bIns="52461">
            <a:spAutoFit/>
          </a:bodyPr>
          <a:lstStyle/>
          <a:p>
            <a:pPr algn="just">
              <a:lnSpc>
                <a:spcPct val="150000"/>
              </a:lnSpc>
            </a:pPr>
            <a:endParaRPr lang="ru-RU" sz="1400" dirty="0">
              <a:solidFill>
                <a:prstClr val="black"/>
              </a:solidFill>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843121" y="74507"/>
            <a:ext cx="2965979" cy="1817806"/>
          </a:xfrm>
          <a:prstGeom prst="rect">
            <a:avLst/>
          </a:prstGeom>
        </p:spPr>
        <p:txBody>
          <a:bodyPr wrap="square" lIns="104927" tIns="52464" rIns="104927" bIns="52464">
            <a:spAutoFit/>
          </a:bodyPr>
          <a:lstStyle/>
          <a:p>
            <a:pPr algn="ctr"/>
            <a:endParaRPr lang="ru-RU" sz="2300" b="1" dirty="0">
              <a:solidFill>
                <a:srgbClr val="F79646">
                  <a:lumMod val="75000"/>
                </a:srgbClr>
              </a:solidFill>
            </a:endParaRPr>
          </a:p>
          <a:p>
            <a:pPr algn="ctr"/>
            <a:endParaRPr lang="ru-RU" sz="2300" b="1" dirty="0">
              <a:solidFill>
                <a:srgbClr val="F79646">
                  <a:lumMod val="75000"/>
                </a:srgbClr>
              </a:solidFill>
            </a:endParaRPr>
          </a:p>
          <a:p>
            <a:pPr algn="ctr"/>
            <a:endParaRPr lang="ru-RU" sz="2300" b="1" dirty="0">
              <a:solidFill>
                <a:srgbClr val="F79646">
                  <a:lumMod val="75000"/>
                </a:srgbClr>
              </a:solidFill>
            </a:endParaRPr>
          </a:p>
          <a:p>
            <a:pPr algn="ctr"/>
            <a:endParaRPr lang="ru-RU" sz="2300" b="1" dirty="0">
              <a:solidFill>
                <a:srgbClr val="F79646">
                  <a:lumMod val="75000"/>
                </a:srgbClr>
              </a:solidFill>
            </a:endParaRPr>
          </a:p>
          <a:p>
            <a:pPr algn="ctr"/>
            <a:endParaRPr lang="ru-RU" sz="1600" b="1" dirty="0">
              <a:solidFill>
                <a:srgbClr val="F79646">
                  <a:lumMod val="75000"/>
                </a:srgbClr>
              </a:solidFill>
              <a:latin typeface="Times New Roman" panose="02020603050405020304" pitchFamily="18" charset="0"/>
              <a:cs typeface="Times New Roman" panose="02020603050405020304" pitchFamily="18" charset="0"/>
            </a:endParaRPr>
          </a:p>
        </p:txBody>
      </p:sp>
      <p:sp>
        <p:nvSpPr>
          <p:cNvPr id="5" name="Прямоугольник 4"/>
          <p:cNvSpPr/>
          <p:nvPr/>
        </p:nvSpPr>
        <p:spPr>
          <a:xfrm>
            <a:off x="3776070" y="-52740"/>
            <a:ext cx="3285077" cy="2472216"/>
          </a:xfrm>
          <a:prstGeom prst="rect">
            <a:avLst/>
          </a:prstGeom>
        </p:spPr>
        <p:txBody>
          <a:bodyPr wrap="square" lIns="104927" tIns="52464" rIns="104927" bIns="52464">
            <a:spAutoFit/>
          </a:bodyPr>
          <a:lstStyle/>
          <a:p>
            <a:r>
              <a:rPr lang="ru-RU" b="1" dirty="0">
                <a:solidFill>
                  <a:srgbClr val="FF0000"/>
                </a:solidFill>
                <a:latin typeface="Times New Roman" panose="02020603050405020304" pitchFamily="18" charset="0"/>
                <a:cs typeface="Times New Roman" panose="02020603050405020304" pitchFamily="18" charset="0"/>
              </a:rPr>
              <a:t>Главная опасность – </a:t>
            </a:r>
            <a:endParaRPr lang="ru-RU" b="1" dirty="0" smtClean="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a:p>
            <a:endParaRPr lang="ru-RU" sz="1600" b="1" dirty="0">
              <a:solidFill>
                <a:srgbClr val="FF0000"/>
              </a:solidFill>
              <a:latin typeface="Times New Roman" panose="02020603050405020304" pitchFamily="18" charset="0"/>
              <a:cs typeface="Times New Roman" panose="02020603050405020304" pitchFamily="18" charset="0"/>
            </a:endParaRPr>
          </a:p>
        </p:txBody>
      </p:sp>
      <p:sp>
        <p:nvSpPr>
          <p:cNvPr id="8" name="Прямоугольник 7"/>
          <p:cNvSpPr/>
          <p:nvPr/>
        </p:nvSpPr>
        <p:spPr>
          <a:xfrm>
            <a:off x="843120" y="1892312"/>
            <a:ext cx="6128963" cy="363562"/>
          </a:xfrm>
          <a:prstGeom prst="rect">
            <a:avLst/>
          </a:prstGeom>
        </p:spPr>
        <p:txBody>
          <a:bodyPr wrap="square" lIns="104927" tIns="52464" rIns="104927" bIns="52464">
            <a:spAutoFit/>
          </a:bodyPr>
          <a:lstStyle/>
          <a:p>
            <a:pPr algn="ctr"/>
            <a:r>
              <a:rPr lang="ru-RU" sz="1600" dirty="0">
                <a:latin typeface="Times New Roman" panose="02020603050405020304" pitchFamily="18" charset="0"/>
                <a:cs typeface="Times New Roman" panose="02020603050405020304" pitchFamily="18" charset="0"/>
              </a:rPr>
              <a:t>.</a:t>
            </a:r>
          </a:p>
        </p:txBody>
      </p:sp>
      <p:pic>
        <p:nvPicPr>
          <p:cNvPr id="2069" name="Рисунок 1"/>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5575698" y="824500"/>
            <a:ext cx="1374392" cy="143137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 name="Прямоугольник 9"/>
          <p:cNvSpPr/>
          <p:nvPr/>
        </p:nvSpPr>
        <p:spPr>
          <a:xfrm>
            <a:off x="972319" y="1540187"/>
            <a:ext cx="3778250" cy="5478423"/>
          </a:xfrm>
          <a:prstGeom prst="rect">
            <a:avLst/>
          </a:prstGeom>
        </p:spPr>
        <p:txBody>
          <a:bodyPr>
            <a:spAutoFit/>
          </a:bodyPr>
          <a:lstStyle/>
          <a:p>
            <a:pPr algn="just"/>
            <a:r>
              <a:rPr lang="ru-RU" sz="1400" dirty="0">
                <a:latin typeface="Times New Roman" panose="02020603050405020304" pitchFamily="18" charset="0"/>
                <a:cs typeface="Times New Roman" panose="02020603050405020304" pitchFamily="18" charset="0"/>
              </a:rPr>
              <a:t>8. Выучить правила дорожного движения. По закону, велосипедист – равноправный участник движения, как и автомобилист, и должен подчиняться правилам ПДД. Например, важно знать, как правильно показывать рукой, что хотите повернуть, как надо пересекать регулируемые перекрестки, по какой стороне дороги ехать. А вот роллеры приравнены к пешеходам и не должны появляться на проезжей части.</a:t>
            </a:r>
          </a:p>
          <a:p>
            <a:pPr algn="just"/>
            <a:r>
              <a:rPr lang="ru-RU" sz="1400" dirty="0">
                <a:latin typeface="Times New Roman" panose="02020603050405020304" pitchFamily="18" charset="0"/>
                <a:cs typeface="Times New Roman" panose="02020603050405020304" pitchFamily="18" charset="0"/>
              </a:rPr>
              <a:t>9. Двигаясь по тротуару, ехать очень медленно, аккуратно объезжая пешеходов и предупреждая их о своем приближении. Для велосипедистов езда по тротуарам, вообще-то запрещена законом, но в большинстве случаев – это единственный способ безопасного передвижения в отсутствие специальных дорожек.</a:t>
            </a:r>
          </a:p>
          <a:p>
            <a:pPr algn="just"/>
            <a:r>
              <a:rPr lang="ru-RU" sz="1400" dirty="0">
                <a:latin typeface="Times New Roman" panose="02020603050405020304" pitchFamily="18" charset="0"/>
                <a:cs typeface="Times New Roman" panose="02020603050405020304" pitchFamily="18" charset="0"/>
              </a:rPr>
              <a:t>10. Быть предельно внимательным, чтобы ничто не застало врасплох и не заставило потерять равновесие, и отправиться на «свидание» с асфальтом. Таким фактором могут стать и машина, выезжающая из двора, и выскочивший под колеса ребенок или собака, и просто громкий звук.</a:t>
            </a:r>
          </a:p>
        </p:txBody>
      </p:sp>
      <p:pic>
        <p:nvPicPr>
          <p:cNvPr id="2050" name="Picture 2" descr="https://st2.depositphotos.com/5610696/8162/v/950/depositphotos_81623248-stock-illustration-kid-summer-sport-set.jpg"/>
          <p:cNvPicPr>
            <a:picLocks noChangeAspect="1" noChangeArrowheads="1"/>
          </p:cNvPicPr>
          <p:nvPr/>
        </p:nvPicPr>
        <p:blipFill rotWithShape="1">
          <a:blip r:embed="rId4">
            <a:extLst>
              <a:ext uri="{BEBA8EAE-BF5A-486C-A8C5-ECC9F3942E4B}">
                <a14:imgProps xmlns:a14="http://schemas.microsoft.com/office/drawing/2010/main">
                  <a14:imgLayer r:embed="rId5">
                    <a14:imgEffect>
                      <a14:sharpenSoften amount="50000"/>
                    </a14:imgEffect>
                    <a14:imgEffect>
                      <a14:saturation sat="300000"/>
                    </a14:imgEffect>
                  </a14:imgLayer>
                </a14:imgProps>
              </a:ext>
              <a:ext uri="{28A0092B-C50C-407E-A947-70E740481C1C}">
                <a14:useLocalDpi xmlns:a14="http://schemas.microsoft.com/office/drawing/2010/main" val="0"/>
              </a:ext>
            </a:extLst>
          </a:blip>
          <a:srcRect l="44043" t="50000"/>
          <a:stretch/>
        </p:blipFill>
        <p:spPr bwMode="auto">
          <a:xfrm>
            <a:off x="843120" y="7632923"/>
            <a:ext cx="3469275" cy="2232248"/>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2" descr="https://st2.depositphotos.com/5610696/8162/v/950/depositphotos_81623248-stock-illustration-kid-summer-sport-set.jpg"/>
          <p:cNvPicPr>
            <a:picLocks noChangeAspect="1" noChangeArrowheads="1"/>
          </p:cNvPicPr>
          <p:nvPr/>
        </p:nvPicPr>
        <p:blipFill rotWithShape="1">
          <a:blip r:embed="rId4">
            <a:extLst>
              <a:ext uri="{BEBA8EAE-BF5A-486C-A8C5-ECC9F3942E4B}">
                <a14:imgProps xmlns:a14="http://schemas.microsoft.com/office/drawing/2010/main">
                  <a14:imgLayer r:embed="rId5">
                    <a14:imgEffect>
                      <a14:sharpenSoften amount="50000"/>
                    </a14:imgEffect>
                    <a14:imgEffect>
                      <a14:saturation sat="300000"/>
                    </a14:imgEffect>
                  </a14:imgLayer>
                </a14:imgProps>
              </a:ext>
              <a:ext uri="{28A0092B-C50C-407E-A947-70E740481C1C}">
                <a14:useLocalDpi xmlns:a14="http://schemas.microsoft.com/office/drawing/2010/main" val="0"/>
              </a:ext>
            </a:extLst>
          </a:blip>
          <a:srcRect l="8485" t="50000" r="51658"/>
          <a:stretch/>
        </p:blipFill>
        <p:spPr bwMode="auto">
          <a:xfrm>
            <a:off x="4750569" y="3060081"/>
            <a:ext cx="2131509" cy="22989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1257902839"/>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Объект 19"/>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5154" y="2"/>
            <a:ext cx="7561263" cy="10801348"/>
          </a:xfrm>
          <a:prstGeom prst="rect">
            <a:avLst/>
          </a:prstGeom>
        </p:spPr>
      </p:pic>
      <p:sp>
        <p:nvSpPr>
          <p:cNvPr id="6" name="Заголовок 5"/>
          <p:cNvSpPr>
            <a:spLocks noGrp="1"/>
          </p:cNvSpPr>
          <p:nvPr>
            <p:ph type="title"/>
          </p:nvPr>
        </p:nvSpPr>
        <p:spPr>
          <a:xfrm>
            <a:off x="409696" y="266704"/>
            <a:ext cx="6805137" cy="1800225"/>
          </a:xfrm>
        </p:spPr>
        <p:txBody>
          <a:bodyPr>
            <a:normAutofit/>
          </a:bodyPr>
          <a:lstStyle/>
          <a:p>
            <a:r>
              <a:rPr lang="ru-RU" sz="3700" b="1" dirty="0">
                <a:solidFill>
                  <a:schemeClr val="tx2"/>
                </a:solidFill>
                <a:latin typeface="Monotype Corsiva" panose="03010101010201010101" pitchFamily="66" charset="0"/>
                <a:cs typeface="Times New Roman" panose="02020603050405020304" pitchFamily="18" charset="0"/>
              </a:rPr>
              <a:t>«Творчество детей»</a:t>
            </a:r>
            <a:endParaRPr lang="ru-RU" sz="2300" b="1" dirty="0">
              <a:solidFill>
                <a:schemeClr val="tx2"/>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sz="half" idx="2"/>
          </p:nvPr>
        </p:nvSpPr>
        <p:spPr>
          <a:xfrm>
            <a:off x="1918938" y="1492806"/>
            <a:ext cx="3457317" cy="1148247"/>
          </a:xfrm>
        </p:spPr>
        <p:txBody>
          <a:bodyPr>
            <a:normAutofit/>
          </a:bodyPr>
          <a:lstStyle/>
          <a:p>
            <a:pPr marL="0" indent="0" algn="ctr">
              <a:buNone/>
            </a:pPr>
            <a:endParaRPr lang="ru-RU" sz="1100" b="1" dirty="0">
              <a:solidFill>
                <a:srgbClr val="21EB2B"/>
              </a:solidFill>
              <a:latin typeface="Times New Roman" panose="02020603050405020304" pitchFamily="18" charset="0"/>
              <a:cs typeface="Times New Roman" panose="02020603050405020304" pitchFamily="18" charset="0"/>
            </a:endParaRPr>
          </a:p>
          <a:p>
            <a:pPr marL="0" indent="0" algn="ctr">
              <a:buNone/>
            </a:pPr>
            <a:r>
              <a:rPr lang="ru-RU" sz="1400" b="1" dirty="0">
                <a:solidFill>
                  <a:srgbClr val="0070C0"/>
                </a:solidFill>
                <a:latin typeface="Times New Roman" panose="02020603050405020304" pitchFamily="18" charset="0"/>
                <a:cs typeface="Times New Roman" panose="02020603050405020304" pitchFamily="18" charset="0"/>
              </a:rPr>
              <a:t>Посмотрите,  какие интересные работы</a:t>
            </a:r>
          </a:p>
          <a:p>
            <a:pPr marL="0" indent="0" algn="ctr">
              <a:buNone/>
            </a:pPr>
            <a:r>
              <a:rPr lang="ru-RU" sz="1400" b="1" dirty="0">
                <a:solidFill>
                  <a:srgbClr val="0070C0"/>
                </a:solidFill>
                <a:latin typeface="Times New Roman" panose="02020603050405020304" pitchFamily="18" charset="0"/>
                <a:cs typeface="Times New Roman" panose="02020603050405020304" pitchFamily="18" charset="0"/>
              </a:rPr>
              <a:t> выполнили дети и их родители </a:t>
            </a:r>
          </a:p>
          <a:p>
            <a:pPr marL="0" indent="0" algn="ctr">
              <a:buNone/>
            </a:pPr>
            <a:r>
              <a:rPr lang="ru-RU" sz="1400" b="1" dirty="0">
                <a:solidFill>
                  <a:srgbClr val="0070C0"/>
                </a:solidFill>
                <a:latin typeface="Times New Roman" panose="02020603050405020304" pitchFamily="18" charset="0"/>
                <a:cs typeface="Times New Roman" panose="02020603050405020304" pitchFamily="18" charset="0"/>
              </a:rPr>
              <a:t>по правилам дорожного движения!</a:t>
            </a:r>
          </a:p>
        </p:txBody>
      </p:sp>
      <p:sp>
        <p:nvSpPr>
          <p:cNvPr id="2" name="Овальная выноска 1"/>
          <p:cNvSpPr/>
          <p:nvPr/>
        </p:nvSpPr>
        <p:spPr>
          <a:xfrm>
            <a:off x="1619326" y="1492805"/>
            <a:ext cx="4142387" cy="1324315"/>
          </a:xfrm>
          <a:prstGeom prst="wedgeEllipseCallout">
            <a:avLst>
              <a:gd name="adj1" fmla="val 52609"/>
              <a:gd name="adj2" fmla="val -52942"/>
            </a:avLst>
          </a:prstGeom>
          <a:noFill/>
          <a:ln>
            <a:solidFill>
              <a:srgbClr val="002060"/>
            </a:solidFill>
          </a:ln>
        </p:spPr>
        <p:style>
          <a:lnRef idx="2">
            <a:schemeClr val="accent1">
              <a:shade val="50000"/>
            </a:schemeClr>
          </a:lnRef>
          <a:fillRef idx="1">
            <a:schemeClr val="accent1"/>
          </a:fillRef>
          <a:effectRef idx="0">
            <a:schemeClr val="accent1"/>
          </a:effectRef>
          <a:fontRef idx="minor">
            <a:schemeClr val="lt1"/>
          </a:fontRef>
        </p:style>
        <p:txBody>
          <a:bodyPr lIns="91255" tIns="45628" rIns="91255" bIns="45628" rtlCol="0" anchor="ctr"/>
          <a:lstStyle/>
          <a:p>
            <a:pPr algn="ctr"/>
            <a:endParaRPr lang="ru-RU">
              <a:solidFill>
                <a:prstClr val="white"/>
              </a:solidFill>
            </a:endParaRPr>
          </a:p>
        </p:txBody>
      </p:sp>
      <p:pic>
        <p:nvPicPr>
          <p:cNvPr id="9" name="Рисунок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39334" y="951219"/>
            <a:ext cx="1740857" cy="2243236"/>
          </a:xfrm>
          <a:prstGeom prst="rect">
            <a:avLst/>
          </a:prstGeom>
        </p:spPr>
      </p:pic>
      <p:sp>
        <p:nvSpPr>
          <p:cNvPr id="10" name="TextBox 9"/>
          <p:cNvSpPr txBox="1"/>
          <p:nvPr/>
        </p:nvSpPr>
        <p:spPr>
          <a:xfrm>
            <a:off x="1874105" y="9559338"/>
            <a:ext cx="3843360" cy="307777"/>
          </a:xfrm>
          <a:prstGeom prst="rect">
            <a:avLst/>
          </a:prstGeom>
          <a:noFill/>
        </p:spPr>
        <p:txBody>
          <a:bodyPr wrap="none" rtlCol="0">
            <a:spAutoFit/>
          </a:bodyPr>
          <a:lstStyle/>
          <a:p>
            <a:r>
              <a:rPr lang="ru-RU" sz="1400" dirty="0" smtClean="0">
                <a:latin typeface="Times New Roman" panose="02020603050405020304" pitchFamily="18" charset="0"/>
                <a:cs typeface="Times New Roman" panose="02020603050405020304" pitchFamily="18" charset="0"/>
              </a:rPr>
              <a:t>Семья Сафиных. Средняя национальная группа</a:t>
            </a:r>
            <a:endParaRPr lang="ru-RU" sz="1400" dirty="0">
              <a:latin typeface="Times New Roman" panose="02020603050405020304" pitchFamily="18" charset="0"/>
              <a:cs typeface="Times New Roman" panose="02020603050405020304" pitchFamily="18" charset="0"/>
            </a:endParaRPr>
          </a:p>
        </p:txBody>
      </p:sp>
      <p:sp>
        <p:nvSpPr>
          <p:cNvPr id="4" name="TextBox 3"/>
          <p:cNvSpPr txBox="1"/>
          <p:nvPr/>
        </p:nvSpPr>
        <p:spPr>
          <a:xfrm>
            <a:off x="1803092" y="6098515"/>
            <a:ext cx="3985386" cy="307777"/>
          </a:xfrm>
          <a:prstGeom prst="rect">
            <a:avLst/>
          </a:prstGeom>
          <a:noFill/>
        </p:spPr>
        <p:txBody>
          <a:bodyPr wrap="none" rtlCol="0">
            <a:spAutoFit/>
          </a:bodyPr>
          <a:lstStyle/>
          <a:p>
            <a:r>
              <a:rPr lang="ru-RU" sz="1400" dirty="0" smtClean="0">
                <a:latin typeface="Times New Roman" panose="02020603050405020304" pitchFamily="18" charset="0"/>
                <a:cs typeface="Times New Roman" panose="02020603050405020304" pitchFamily="18" charset="0"/>
              </a:rPr>
              <a:t>Семья Исламовых. Средняя национальная </a:t>
            </a:r>
            <a:r>
              <a:rPr lang="ru-RU" sz="1400" dirty="0" err="1" smtClean="0">
                <a:latin typeface="Times New Roman" panose="02020603050405020304" pitchFamily="18" charset="0"/>
                <a:cs typeface="Times New Roman" panose="02020603050405020304" pitchFamily="18" charset="0"/>
              </a:rPr>
              <a:t>групаа</a:t>
            </a:r>
            <a:endParaRPr lang="ru-RU" sz="1400" dirty="0">
              <a:latin typeface="Times New Roman" panose="02020603050405020304" pitchFamily="18" charset="0"/>
              <a:cs typeface="Times New Roman" panose="02020603050405020304" pitchFamily="18" charset="0"/>
            </a:endParaRPr>
          </a:p>
        </p:txBody>
      </p:sp>
      <p:pic>
        <p:nvPicPr>
          <p:cNvPr id="3074" name="Picture 2" descr="http://www.maam.ru/images/users/photos/medium/b20a2a68462684f2f6911fbfe450eeca.jpg"/>
          <p:cNvPicPr>
            <a:picLocks noChangeAspect="1" noChangeArrowheads="1"/>
          </p:cNvPicPr>
          <p:nvPr/>
        </p:nvPicPr>
        <p:blipFill>
          <a:blip r:embed="rId5">
            <a:extLst>
              <a:ext uri="{BEBA8EAE-BF5A-486C-A8C5-ECC9F3942E4B}">
                <a14:imgProps xmlns:a14="http://schemas.microsoft.com/office/drawing/2010/main">
                  <a14:imgLayer r:embed="rId6">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1332360" y="3194455"/>
            <a:ext cx="4824536" cy="322408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pic>
        <p:nvPicPr>
          <p:cNvPr id="3076" name="Picture 4" descr="http://www.auto016.ru/sites/default/files/imagecache/drawings/drawings/22.jpg"/>
          <p:cNvPicPr>
            <a:picLocks noChangeAspect="1" noChangeArrowheads="1"/>
          </p:cNvPicPr>
          <p:nvPr/>
        </p:nvPicPr>
        <p:blipFill>
          <a:blip r:embed="rId7">
            <a:extLst>
              <a:ext uri="{BEBA8EAE-BF5A-486C-A8C5-ECC9F3942E4B}">
                <a14:imgProps xmlns:a14="http://schemas.microsoft.com/office/drawing/2010/main">
                  <a14:imgLayer r:embed="rId8">
                    <a14:imgEffect>
                      <a14:saturation sat="200000"/>
                    </a14:imgEffect>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1404368" y="6609392"/>
            <a:ext cx="4680519" cy="3272708"/>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902889456"/>
      </p:ext>
    </p:extLst>
  </p:cSld>
  <p:clrMapOvr>
    <a:masterClrMapping/>
  </p:clrMapOvr>
  <mc:AlternateContent xmlns:mc="http://schemas.openxmlformats.org/markup-compatibility/2006">
    <mc:Choice xmlns:p14="http://schemas.microsoft.com/office/powerpoint/2010/main" Requires="p14">
      <p:transition spd="slow" p14:dur="2000"/>
    </mc:Choice>
    <mc:Fallback>
      <p:transition spd="slow"/>
    </mc:Fallback>
  </mc:AlternateContent>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3" name="Рисунок 22"/>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3280" y="-8072"/>
            <a:ext cx="7561262" cy="10879406"/>
          </a:xfrm>
          <a:prstGeom prst="rect">
            <a:avLst/>
          </a:prstGeom>
        </p:spPr>
      </p:pic>
      <p:pic>
        <p:nvPicPr>
          <p:cNvPr id="1026" name="Picture 2" descr="https://simg.sputnik.ru/?key=50c1ed867cb70a5503abec34d2410cb8c64eb3cf"/>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25000"/>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981708" y="4443397"/>
            <a:ext cx="5715000" cy="5458918"/>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ctrTitle"/>
          </p:nvPr>
        </p:nvSpPr>
        <p:spPr>
          <a:xfrm>
            <a:off x="7741071" y="3744481"/>
            <a:ext cx="5118947" cy="425296"/>
          </a:xfrm>
        </p:spPr>
        <p:txBody>
          <a:bodyPr>
            <a:normAutofit fontScale="90000"/>
          </a:bodyPr>
          <a:lstStyle/>
          <a:p>
            <a:pPr lvl="0">
              <a:spcBef>
                <a:spcPct val="20000"/>
              </a:spcBef>
            </a:pPr>
            <a:r>
              <a:rPr lang="ru-RU" sz="3200" b="1" dirty="0">
                <a:solidFill>
                  <a:srgbClr val="FF0000"/>
                </a:solidFill>
                <a:latin typeface="Segoe Script" panose="020B0504020000000003" pitchFamily="34" charset="0"/>
                <a:ea typeface="+mn-ea"/>
                <a:cs typeface="Times New Roman" panose="02020603050405020304" pitchFamily="18" charset="0"/>
              </a:rPr>
              <a:t/>
            </a:r>
            <a:br>
              <a:rPr lang="ru-RU" sz="3200" b="1" dirty="0">
                <a:solidFill>
                  <a:srgbClr val="FF0000"/>
                </a:solidFill>
                <a:latin typeface="Segoe Script" panose="020B0504020000000003" pitchFamily="34" charset="0"/>
                <a:ea typeface="+mn-ea"/>
                <a:cs typeface="Times New Roman" panose="02020603050405020304" pitchFamily="18" charset="0"/>
              </a:rPr>
            </a:br>
            <a:r>
              <a:rPr lang="ru-RU" sz="3200" b="1" dirty="0">
                <a:solidFill>
                  <a:srgbClr val="FF0000"/>
                </a:solidFill>
                <a:latin typeface="Segoe Script" panose="020B0504020000000003" pitchFamily="34" charset="0"/>
                <a:ea typeface="+mn-ea"/>
                <a:cs typeface="Times New Roman" panose="02020603050405020304" pitchFamily="18" charset="0"/>
              </a:rPr>
              <a:t/>
            </a:r>
            <a:br>
              <a:rPr lang="ru-RU" sz="3200" b="1" dirty="0">
                <a:solidFill>
                  <a:srgbClr val="FF0000"/>
                </a:solidFill>
                <a:latin typeface="Segoe Script" panose="020B0504020000000003" pitchFamily="34" charset="0"/>
                <a:ea typeface="+mn-ea"/>
                <a:cs typeface="Times New Roman" panose="02020603050405020304" pitchFamily="18" charset="0"/>
              </a:rPr>
            </a:br>
            <a:r>
              <a:rPr lang="ru-RU" sz="3200" b="1" dirty="0">
                <a:solidFill>
                  <a:srgbClr val="FF0000"/>
                </a:solidFill>
                <a:latin typeface="Segoe Script" panose="020B0504020000000003" pitchFamily="34" charset="0"/>
                <a:ea typeface="+mn-ea"/>
                <a:cs typeface="Times New Roman" panose="02020603050405020304" pitchFamily="18" charset="0"/>
              </a:rPr>
              <a:t/>
            </a:r>
            <a:br>
              <a:rPr lang="ru-RU" sz="3200" b="1" dirty="0">
                <a:solidFill>
                  <a:srgbClr val="FF0000"/>
                </a:solidFill>
                <a:latin typeface="Segoe Script" panose="020B0504020000000003" pitchFamily="34" charset="0"/>
                <a:ea typeface="+mn-ea"/>
                <a:cs typeface="Times New Roman" panose="02020603050405020304" pitchFamily="18" charset="0"/>
              </a:rPr>
            </a:br>
            <a:r>
              <a:rPr lang="ru-RU" sz="3200" b="1" dirty="0">
                <a:solidFill>
                  <a:schemeClr val="tx2">
                    <a:lumMod val="75000"/>
                  </a:schemeClr>
                </a:solidFill>
                <a:latin typeface="Segoe Script" panose="020B0504020000000003" pitchFamily="34" charset="0"/>
                <a:ea typeface="+mn-ea"/>
                <a:cs typeface="Times New Roman" panose="02020603050405020304" pitchFamily="18" charset="0"/>
              </a:rPr>
              <a:t/>
            </a:r>
            <a:br>
              <a:rPr lang="ru-RU" sz="3200" b="1" dirty="0">
                <a:solidFill>
                  <a:schemeClr val="tx2">
                    <a:lumMod val="75000"/>
                  </a:schemeClr>
                </a:solidFill>
                <a:latin typeface="Segoe Script" panose="020B0504020000000003" pitchFamily="34" charset="0"/>
                <a:ea typeface="+mn-ea"/>
                <a:cs typeface="Times New Roman" panose="02020603050405020304" pitchFamily="18" charset="0"/>
              </a:rPr>
            </a:br>
            <a:r>
              <a:rPr lang="ru-RU" sz="3200" b="1" dirty="0">
                <a:solidFill>
                  <a:schemeClr val="tx2">
                    <a:lumMod val="75000"/>
                  </a:schemeClr>
                </a:solidFill>
                <a:latin typeface="Segoe Script" panose="020B0504020000000003" pitchFamily="34" charset="0"/>
                <a:ea typeface="+mn-ea"/>
                <a:cs typeface="Times New Roman" panose="02020603050405020304" pitchFamily="18" charset="0"/>
              </a:rPr>
              <a:t/>
            </a:r>
            <a:br>
              <a:rPr lang="ru-RU" sz="3200" b="1" dirty="0">
                <a:solidFill>
                  <a:schemeClr val="tx2">
                    <a:lumMod val="75000"/>
                  </a:schemeClr>
                </a:solidFill>
                <a:latin typeface="Segoe Script" panose="020B0504020000000003" pitchFamily="34" charset="0"/>
                <a:ea typeface="+mn-ea"/>
                <a:cs typeface="Times New Roman" panose="02020603050405020304" pitchFamily="18" charset="0"/>
              </a:rPr>
            </a:br>
            <a:r>
              <a:rPr lang="ru-RU" sz="3200" b="1" dirty="0">
                <a:solidFill>
                  <a:schemeClr val="tx2">
                    <a:lumMod val="75000"/>
                  </a:schemeClr>
                </a:solidFill>
                <a:latin typeface="Segoe Script" panose="020B0504020000000003" pitchFamily="34" charset="0"/>
                <a:ea typeface="+mn-ea"/>
                <a:cs typeface="Times New Roman" panose="02020603050405020304" pitchFamily="18" charset="0"/>
              </a:rPr>
              <a:t/>
            </a:r>
            <a:br>
              <a:rPr lang="ru-RU" sz="3200" b="1" dirty="0">
                <a:solidFill>
                  <a:schemeClr val="tx2">
                    <a:lumMod val="75000"/>
                  </a:schemeClr>
                </a:solidFill>
                <a:latin typeface="Segoe Script" panose="020B0504020000000003" pitchFamily="34" charset="0"/>
                <a:ea typeface="+mn-ea"/>
                <a:cs typeface="Times New Roman" panose="02020603050405020304" pitchFamily="18" charset="0"/>
              </a:rPr>
            </a:br>
            <a:endParaRPr lang="ru-RU" sz="3600" dirty="0">
              <a:latin typeface="Segoe Script" panose="020B0504020000000003" pitchFamily="34" charset="0"/>
            </a:endParaRPr>
          </a:p>
        </p:txBody>
      </p:sp>
      <p:sp>
        <p:nvSpPr>
          <p:cNvPr id="6" name="Прямоугольник 5"/>
          <p:cNvSpPr/>
          <p:nvPr/>
        </p:nvSpPr>
        <p:spPr>
          <a:xfrm>
            <a:off x="922516" y="242351"/>
            <a:ext cx="5833384" cy="3799265"/>
          </a:xfrm>
          <a:prstGeom prst="rect">
            <a:avLst/>
          </a:prstGeom>
        </p:spPr>
        <p:txBody>
          <a:bodyPr wrap="square" lIns="104923" tIns="52461" rIns="104923" bIns="52461">
            <a:spAutoFit/>
          </a:bodyPr>
          <a:lstStyle/>
          <a:p>
            <a:pPr algn="ctr">
              <a:lnSpc>
                <a:spcPct val="150000"/>
              </a:lnSpc>
            </a:pPr>
            <a:endParaRPr lang="ru-RU" sz="2400" b="1" dirty="0">
              <a:solidFill>
                <a:srgbClr val="002060"/>
              </a:solidFill>
              <a:latin typeface="Times New Roman" panose="02020603050405020304" pitchFamily="18" charset="0"/>
              <a:cs typeface="Times New Roman" panose="02020603050405020304" pitchFamily="18" charset="0"/>
            </a:endParaRPr>
          </a:p>
          <a:p>
            <a:pPr algn="ctr">
              <a:lnSpc>
                <a:spcPct val="150000"/>
              </a:lnSpc>
            </a:pPr>
            <a:r>
              <a:rPr lang="ru-RU" sz="2400" b="1" dirty="0">
                <a:solidFill>
                  <a:srgbClr val="002060"/>
                </a:solidFill>
                <a:latin typeface="Times New Roman" panose="02020603050405020304" pitchFamily="18" charset="0"/>
                <a:cs typeface="Times New Roman" panose="02020603050405020304" pitchFamily="18" charset="0"/>
              </a:rPr>
              <a:t>Уважаемые, ребята и взрослые</a:t>
            </a:r>
            <a:r>
              <a:rPr lang="ru-RU" sz="2400" b="1" dirty="0" smtClean="0">
                <a:solidFill>
                  <a:srgbClr val="002060"/>
                </a:solidFill>
                <a:latin typeface="Times New Roman" panose="02020603050405020304" pitchFamily="18" charset="0"/>
                <a:cs typeface="Times New Roman" panose="02020603050405020304" pitchFamily="18" charset="0"/>
              </a:rPr>
              <a:t>!</a:t>
            </a:r>
          </a:p>
          <a:p>
            <a:pPr algn="ctr">
              <a:lnSpc>
                <a:spcPct val="150000"/>
              </a:lnSpc>
            </a:pPr>
            <a:r>
              <a:rPr lang="ru-RU" sz="1600" dirty="0" smtClean="0">
                <a:latin typeface="Times New Roman" panose="02020603050405020304" pitchFamily="18" charset="0"/>
                <a:cs typeface="Times New Roman" panose="02020603050405020304" pitchFamily="18" charset="0"/>
              </a:rPr>
              <a:t>Ура! Вот и наступило долгожданное лето! А это значит, можно играть, купаться, загорать, кататься на велосипеде и многое другое вместе со своими друзьями! Но даже летом при неправильном поведении на дорогах и улицах нас может поджидать много опасностей! И чтобы </a:t>
            </a:r>
            <a:r>
              <a:rPr lang="ru-RU" sz="1600" dirty="0">
                <a:latin typeface="Times New Roman" panose="02020603050405020304" pitchFamily="18" charset="0"/>
                <a:cs typeface="Times New Roman" panose="02020603050405020304" pitchFamily="18" charset="0"/>
              </a:rPr>
              <a:t>избежать </a:t>
            </a:r>
            <a:r>
              <a:rPr lang="ru-RU" sz="1600" dirty="0" smtClean="0">
                <a:latin typeface="Times New Roman" panose="02020603050405020304" pitchFamily="18" charset="0"/>
                <a:cs typeface="Times New Roman" panose="02020603050405020304" pitchFamily="18" charset="0"/>
              </a:rPr>
              <a:t>беды Буратино и его друзья подробно расскажут вам об этом! Скорее переворачивайте страницу! </a:t>
            </a:r>
            <a:endParaRPr lang="ru-RU" sz="1600" dirty="0">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922514" y="3189135"/>
            <a:ext cx="6192588" cy="1047056"/>
          </a:xfrm>
          <a:prstGeom prst="rect">
            <a:avLst/>
          </a:prstGeom>
        </p:spPr>
        <p:txBody>
          <a:bodyPr wrap="square" lIns="104923" tIns="52461" rIns="104923" bIns="52461">
            <a:spAutoFit/>
          </a:bodyPr>
          <a:lstStyle/>
          <a:p>
            <a:pPr algn="ctr">
              <a:spcBef>
                <a:spcPct val="20000"/>
              </a:spcBef>
            </a:pPr>
            <a:endParaRPr lang="ru-RU" b="1" dirty="0">
              <a:solidFill>
                <a:prstClr val="black"/>
              </a:solidFill>
              <a:latin typeface="Times New Roman" panose="02020603050405020304" pitchFamily="18" charset="0"/>
              <a:cs typeface="Times New Roman" panose="02020603050405020304" pitchFamily="18" charset="0"/>
            </a:endParaRPr>
          </a:p>
          <a:p>
            <a:pPr algn="ctr">
              <a:spcBef>
                <a:spcPct val="20000"/>
              </a:spcBef>
            </a:pPr>
            <a:endParaRPr lang="ru-RU" sz="1600" dirty="0">
              <a:solidFill>
                <a:prstClr val="black"/>
              </a:solidFill>
              <a:latin typeface="Times New Roman" panose="02020603050405020304" pitchFamily="18" charset="0"/>
              <a:cs typeface="Times New Roman" panose="02020603050405020304" pitchFamily="18" charset="0"/>
            </a:endParaRPr>
          </a:p>
          <a:p>
            <a:pPr algn="ctr">
              <a:spcBef>
                <a:spcPct val="20000"/>
              </a:spcBef>
            </a:pPr>
            <a:endParaRPr lang="ru-RU" sz="1600" dirty="0">
              <a:solidFill>
                <a:prstClr val="black"/>
              </a:solidFill>
              <a:latin typeface="Times New Roman" panose="02020603050405020304" pitchFamily="18" charset="0"/>
              <a:cs typeface="Times New Roman" panose="02020603050405020304" pitchFamily="18" charset="0"/>
            </a:endParaRPr>
          </a:p>
        </p:txBody>
      </p:sp>
      <p:sp>
        <p:nvSpPr>
          <p:cNvPr id="3" name="TextBox 2"/>
          <p:cNvSpPr txBox="1"/>
          <p:nvPr/>
        </p:nvSpPr>
        <p:spPr>
          <a:xfrm>
            <a:off x="2669142" y="9738713"/>
            <a:ext cx="3493255" cy="327205"/>
          </a:xfrm>
          <a:prstGeom prst="rect">
            <a:avLst/>
          </a:prstGeom>
          <a:noFill/>
        </p:spPr>
        <p:txBody>
          <a:bodyPr wrap="square" lIns="104923" tIns="52461" rIns="104923" bIns="52461" rtlCol="0">
            <a:spAutoFit/>
          </a:bodyPr>
          <a:lstStyle/>
          <a:p>
            <a:pPr algn="ctr"/>
            <a:endParaRPr lang="ru-RU" sz="1400" dirty="0">
              <a:solidFill>
                <a:prstClr val="black"/>
              </a:solidFill>
              <a:latin typeface="Times New Roman" panose="02020603050405020304" pitchFamily="18" charset="0"/>
              <a:cs typeface="Times New Roman" panose="02020603050405020304" pitchFamily="18" charset="0"/>
            </a:endParaRPr>
          </a:p>
        </p:txBody>
      </p:sp>
      <p:pic>
        <p:nvPicPr>
          <p:cNvPr id="14" name="Рисунок 13"/>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669142" y="8497019"/>
            <a:ext cx="562209" cy="814621"/>
          </a:xfrm>
          <a:prstGeom prst="rect">
            <a:avLst/>
          </a:prstGeom>
        </p:spPr>
      </p:pic>
      <p:pic>
        <p:nvPicPr>
          <p:cNvPr id="15" name="Рисунок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4963198" y="6357436"/>
            <a:ext cx="492929" cy="550821"/>
          </a:xfrm>
          <a:prstGeom prst="rect">
            <a:avLst/>
          </a:prstGeom>
        </p:spPr>
      </p:pic>
      <p:pic>
        <p:nvPicPr>
          <p:cNvPr id="16" name="Рисунок 1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flipH="1">
            <a:off x="1128299" y="6908257"/>
            <a:ext cx="401975" cy="529197"/>
          </a:xfrm>
          <a:prstGeom prst="rect">
            <a:avLst/>
          </a:prstGeom>
        </p:spPr>
      </p:pic>
    </p:spTree>
    <p:extLst>
      <p:ext uri="{BB962C8B-B14F-4D97-AF65-F5344CB8AC3E}">
        <p14:creationId xmlns:p14="http://schemas.microsoft.com/office/powerpoint/2010/main" val="281366806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Объект 19"/>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 y="2"/>
            <a:ext cx="7561263" cy="10801348"/>
          </a:xfrm>
          <a:prstGeom prst="rect">
            <a:avLst/>
          </a:prstGeom>
        </p:spPr>
      </p:pic>
      <p:sp>
        <p:nvSpPr>
          <p:cNvPr id="3" name="Объект 2"/>
          <p:cNvSpPr>
            <a:spLocks noGrp="1"/>
          </p:cNvSpPr>
          <p:nvPr>
            <p:ph idx="1"/>
          </p:nvPr>
        </p:nvSpPr>
        <p:spPr>
          <a:xfrm>
            <a:off x="972319" y="977584"/>
            <a:ext cx="6040675" cy="8670498"/>
          </a:xfrm>
        </p:spPr>
        <p:txBody>
          <a:bodyPr/>
          <a:lstStyle/>
          <a:p>
            <a:pPr marL="0" indent="0" algn="ctr">
              <a:spcBef>
                <a:spcPct val="0"/>
              </a:spcBef>
              <a:buNone/>
              <a:defRPr/>
            </a:pPr>
            <a:r>
              <a:rPr lang="ru-RU" altLang="ru-RU" b="1" i="1" dirty="0" smtClean="0">
                <a:solidFill>
                  <a:srgbClr val="002060"/>
                </a:solidFill>
                <a:latin typeface="Monotype Corsiva" panose="03010101010201010101" pitchFamily="66" charset="0"/>
                <a:cs typeface="Times New Roman" pitchFamily="18" charset="0"/>
              </a:rPr>
              <a:t>Отзывы </a:t>
            </a:r>
            <a:r>
              <a:rPr lang="ru-RU" altLang="ru-RU" b="1" i="1" dirty="0">
                <a:solidFill>
                  <a:srgbClr val="002060"/>
                </a:solidFill>
                <a:latin typeface="Monotype Corsiva" panose="03010101010201010101" pitchFamily="66" charset="0"/>
                <a:cs typeface="Times New Roman" pitchFamily="18" charset="0"/>
              </a:rPr>
              <a:t>и </a:t>
            </a:r>
            <a:r>
              <a:rPr lang="ru-RU" altLang="ru-RU" b="1" i="1" dirty="0" smtClean="0">
                <a:solidFill>
                  <a:srgbClr val="002060"/>
                </a:solidFill>
                <a:latin typeface="Monotype Corsiva" panose="03010101010201010101" pitchFamily="66" charset="0"/>
                <a:cs typeface="Times New Roman" pitchFamily="18" charset="0"/>
              </a:rPr>
              <a:t>предложения</a:t>
            </a:r>
            <a:r>
              <a:rPr lang="ru-RU" altLang="ru-RU" sz="1600" dirty="0">
                <a:solidFill>
                  <a:prstClr val="black"/>
                </a:solidFill>
                <a:latin typeface="Times New Roman" pitchFamily="18" charset="0"/>
                <a:cs typeface="Times New Roman" pitchFamily="18" charset="0"/>
              </a:rPr>
              <a:t>   </a:t>
            </a:r>
          </a:p>
          <a:p>
            <a:pPr marL="0" indent="0" algn="ctr">
              <a:lnSpc>
                <a:spcPct val="150000"/>
              </a:lnSpc>
              <a:spcBef>
                <a:spcPct val="0"/>
              </a:spcBef>
              <a:buNone/>
              <a:defRPr/>
            </a:pPr>
            <a:r>
              <a:rPr lang="ru-RU" altLang="ru-RU" sz="1600" dirty="0">
                <a:solidFill>
                  <a:prstClr val="black"/>
                </a:solidFill>
                <a:latin typeface="Times New Roman" pitchFamily="18" charset="0"/>
                <a:cs typeface="Times New Roman" pitchFamily="18" charset="0"/>
              </a:rPr>
              <a:t> </a:t>
            </a:r>
            <a:r>
              <a:rPr lang="ru-RU" altLang="ru-RU" sz="1600" b="1" dirty="0">
                <a:solidFill>
                  <a:prstClr val="black"/>
                </a:solidFill>
                <a:latin typeface="Times New Roman" pitchFamily="18" charset="0"/>
                <a:cs typeface="Times New Roman" pitchFamily="18" charset="0"/>
              </a:rPr>
              <a:t>Уважаемые родители и дети!</a:t>
            </a:r>
          </a:p>
          <a:p>
            <a:pPr marL="0" indent="0">
              <a:lnSpc>
                <a:spcPct val="150000"/>
              </a:lnSpc>
              <a:spcBef>
                <a:spcPct val="0"/>
              </a:spcBef>
              <a:buNone/>
              <a:defRPr/>
            </a:pPr>
            <a:r>
              <a:rPr lang="ru-RU" altLang="ru-RU" sz="1600" dirty="0">
                <a:solidFill>
                  <a:prstClr val="black"/>
                </a:solidFill>
                <a:latin typeface="Times New Roman" pitchFamily="18" charset="0"/>
                <a:cs typeface="Times New Roman" pitchFamily="18" charset="0"/>
              </a:rPr>
              <a:t>По всем интересующим вопросам, с отзывами и предложениями просим обращаться к воспитателям группы. Мы также просим принять участие в создании следующего номера нашей газеты.</a:t>
            </a:r>
          </a:p>
          <a:p>
            <a:pPr marL="0" indent="0">
              <a:lnSpc>
                <a:spcPct val="150000"/>
              </a:lnSpc>
              <a:spcBef>
                <a:spcPct val="0"/>
              </a:spcBef>
              <a:buNone/>
              <a:defRPr/>
            </a:pPr>
            <a:r>
              <a:rPr lang="ru-RU" altLang="ru-RU" sz="1600" b="1" dirty="0">
                <a:solidFill>
                  <a:prstClr val="black"/>
                </a:solidFill>
                <a:latin typeface="Times New Roman" pitchFamily="18" charset="0"/>
                <a:cs typeface="Times New Roman" pitchFamily="18" charset="0"/>
              </a:rPr>
              <a:t>Состав творческой (редакционной) группы:</a:t>
            </a:r>
          </a:p>
          <a:p>
            <a:pPr marL="0" indent="0">
              <a:lnSpc>
                <a:spcPct val="150000"/>
              </a:lnSpc>
              <a:spcBef>
                <a:spcPct val="0"/>
              </a:spcBef>
              <a:buNone/>
              <a:defRPr/>
            </a:pPr>
            <a:r>
              <a:rPr lang="ru-RU" altLang="ru-RU" sz="1600" dirty="0">
                <a:solidFill>
                  <a:prstClr val="black"/>
                </a:solidFill>
                <a:latin typeface="Times New Roman" pitchFamily="18" charset="0"/>
                <a:cs typeface="Times New Roman" pitchFamily="18" charset="0"/>
              </a:rPr>
              <a:t>Фролова О.П -  редактор</a:t>
            </a:r>
          </a:p>
          <a:p>
            <a:pPr marL="0" indent="0">
              <a:lnSpc>
                <a:spcPct val="150000"/>
              </a:lnSpc>
              <a:spcBef>
                <a:spcPct val="0"/>
              </a:spcBef>
              <a:buNone/>
              <a:defRPr/>
            </a:pPr>
            <a:r>
              <a:rPr lang="ru-RU" altLang="ru-RU" sz="1600" dirty="0">
                <a:solidFill>
                  <a:prstClr val="black"/>
                </a:solidFill>
                <a:latin typeface="Times New Roman" pitchFamily="18" charset="0"/>
                <a:cs typeface="Times New Roman" pitchFamily="18" charset="0"/>
              </a:rPr>
              <a:t>Галимова Л.Р. – внештатный инспектор ПДД</a:t>
            </a:r>
          </a:p>
          <a:p>
            <a:pPr marL="0" indent="0">
              <a:lnSpc>
                <a:spcPct val="150000"/>
              </a:lnSpc>
              <a:spcBef>
                <a:spcPct val="0"/>
              </a:spcBef>
              <a:buNone/>
              <a:defRPr/>
            </a:pPr>
            <a:r>
              <a:rPr lang="ru-RU" altLang="ru-RU" sz="1600" dirty="0">
                <a:solidFill>
                  <a:prstClr val="black"/>
                </a:solidFill>
                <a:latin typeface="Times New Roman" pitchFamily="18" charset="0"/>
                <a:cs typeface="Times New Roman" pitchFamily="18" charset="0"/>
              </a:rPr>
              <a:t>Дата выпуска журнала</a:t>
            </a:r>
            <a:r>
              <a:rPr lang="ru-RU" altLang="ru-RU" sz="1600" dirty="0" smtClean="0">
                <a:solidFill>
                  <a:prstClr val="black"/>
                </a:solidFill>
                <a:latin typeface="Times New Roman" pitchFamily="18" charset="0"/>
                <a:cs typeface="Times New Roman" pitchFamily="18" charset="0"/>
              </a:rPr>
              <a:t>: август 2018 </a:t>
            </a:r>
            <a:r>
              <a:rPr lang="ru-RU" altLang="ru-RU" sz="1600" dirty="0">
                <a:solidFill>
                  <a:prstClr val="black"/>
                </a:solidFill>
                <a:latin typeface="Times New Roman" pitchFamily="18" charset="0"/>
                <a:cs typeface="Times New Roman" pitchFamily="18" charset="0"/>
              </a:rPr>
              <a:t>г.</a:t>
            </a:r>
          </a:p>
          <a:p>
            <a:pPr marL="0" indent="0">
              <a:lnSpc>
                <a:spcPct val="150000"/>
              </a:lnSpc>
              <a:spcBef>
                <a:spcPct val="0"/>
              </a:spcBef>
              <a:buNone/>
              <a:defRPr/>
            </a:pPr>
            <a:r>
              <a:rPr lang="ru-RU" altLang="ru-RU" sz="1600" dirty="0">
                <a:solidFill>
                  <a:prstClr val="black"/>
                </a:solidFill>
                <a:latin typeface="Times New Roman" pitchFamily="18" charset="0"/>
                <a:cs typeface="Times New Roman" pitchFamily="18" charset="0"/>
              </a:rPr>
              <a:t>Тираж – 9 штук.</a:t>
            </a:r>
          </a:p>
          <a:p>
            <a:pPr marL="0" indent="0">
              <a:lnSpc>
                <a:spcPct val="150000"/>
              </a:lnSpc>
              <a:spcBef>
                <a:spcPct val="0"/>
              </a:spcBef>
              <a:buNone/>
              <a:defRPr/>
            </a:pPr>
            <a:r>
              <a:rPr lang="ru-RU" altLang="ru-RU" sz="1600" dirty="0">
                <a:solidFill>
                  <a:prstClr val="black"/>
                </a:solidFill>
                <a:latin typeface="Times New Roman" pitchFamily="18" charset="0"/>
                <a:cs typeface="Times New Roman" pitchFamily="18" charset="0"/>
              </a:rPr>
              <a:t>Адрес, телефоны Учредителя журнала:</a:t>
            </a:r>
          </a:p>
          <a:p>
            <a:pPr marL="0" indent="0">
              <a:lnSpc>
                <a:spcPct val="150000"/>
              </a:lnSpc>
              <a:spcBef>
                <a:spcPct val="0"/>
              </a:spcBef>
              <a:buNone/>
              <a:defRPr/>
            </a:pPr>
            <a:r>
              <a:rPr lang="ru-RU" altLang="ru-RU" sz="1600" dirty="0">
                <a:solidFill>
                  <a:prstClr val="black"/>
                </a:solidFill>
                <a:latin typeface="Times New Roman" pitchFamily="18" charset="0"/>
                <a:cs typeface="Times New Roman" pitchFamily="18" charset="0"/>
              </a:rPr>
              <a:t>Адрес: 423250, улица Горького, дом 1 «А»</a:t>
            </a:r>
          </a:p>
          <a:p>
            <a:pPr marL="0" indent="0">
              <a:lnSpc>
                <a:spcPct val="150000"/>
              </a:lnSpc>
              <a:spcBef>
                <a:spcPct val="0"/>
              </a:spcBef>
              <a:buNone/>
              <a:defRPr/>
            </a:pPr>
            <a:r>
              <a:rPr lang="ru-RU" altLang="ru-RU" sz="1600" dirty="0">
                <a:solidFill>
                  <a:prstClr val="black"/>
                </a:solidFill>
                <a:latin typeface="Times New Roman" pitchFamily="18" charset="0"/>
                <a:cs typeface="Times New Roman" pitchFamily="18" charset="0"/>
              </a:rPr>
              <a:t>Телефон:+7(855) – 955 – 5 - 17 – 79</a:t>
            </a:r>
          </a:p>
          <a:p>
            <a:pPr marL="0" indent="0">
              <a:lnSpc>
                <a:spcPct val="150000"/>
              </a:lnSpc>
              <a:spcBef>
                <a:spcPct val="0"/>
              </a:spcBef>
              <a:buNone/>
              <a:defRPr/>
            </a:pPr>
            <a:r>
              <a:rPr lang="en-US" altLang="ru-RU" sz="1600" dirty="0">
                <a:solidFill>
                  <a:prstClr val="black"/>
                </a:solidFill>
                <a:latin typeface="Times New Roman" pitchFamily="18" charset="0"/>
                <a:cs typeface="Times New Roman" pitchFamily="18" charset="0"/>
              </a:rPr>
              <a:t>E –Mail: s – Len – 7@mail.</a:t>
            </a:r>
            <a:r>
              <a:rPr lang="ru-RU" altLang="ru-RU" sz="1600" dirty="0">
                <a:solidFill>
                  <a:prstClr val="black"/>
                </a:solidFill>
                <a:latin typeface="Times New Roman" pitchFamily="18" charset="0"/>
                <a:cs typeface="Times New Roman" pitchFamily="18" charset="0"/>
              </a:rPr>
              <a:t> </a:t>
            </a:r>
            <a:r>
              <a:rPr lang="en-US" altLang="ru-RU" sz="1600" dirty="0" err="1">
                <a:solidFill>
                  <a:prstClr val="black"/>
                </a:solidFill>
                <a:latin typeface="Times New Roman" pitchFamily="18" charset="0"/>
                <a:cs typeface="Times New Roman" pitchFamily="18" charset="0"/>
              </a:rPr>
              <a:t>ru</a:t>
            </a:r>
            <a:r>
              <a:rPr lang="ru-RU" altLang="ru-RU" sz="1600" dirty="0">
                <a:solidFill>
                  <a:prstClr val="black"/>
                </a:solidFill>
                <a:latin typeface="Times New Roman" pitchFamily="18" charset="0"/>
                <a:cs typeface="Times New Roman" pitchFamily="18" charset="0"/>
              </a:rPr>
              <a:t>.</a:t>
            </a:r>
          </a:p>
          <a:p>
            <a:endParaRPr lang="ru-RU" dirty="0"/>
          </a:p>
        </p:txBody>
      </p:sp>
      <p:pic>
        <p:nvPicPr>
          <p:cNvPr id="7" name="Рисунок 6"/>
          <p:cNvPicPr>
            <a:picLocks noChangeAspect="1"/>
          </p:cNvPicPr>
          <p:nvPr/>
        </p:nvPicPr>
        <p:blipFill rotWithShape="1">
          <a:blip r:embed="rId4" cstate="print">
            <a:extLst>
              <a:ext uri="{BEBA8EAE-BF5A-486C-A8C5-ECC9F3942E4B}">
                <a14:imgProps xmlns:a14="http://schemas.microsoft.com/office/drawing/2010/main">
                  <a14:imgLayer r:embed="rId5">
                    <a14:imgEffect>
                      <a14:brightnessContrast bright="20000"/>
                    </a14:imgEffect>
                  </a14:imgLayer>
                </a14:imgProps>
              </a:ext>
              <a:ext uri="{28A0092B-C50C-407E-A947-70E740481C1C}">
                <a14:useLocalDpi xmlns:a14="http://schemas.microsoft.com/office/drawing/2010/main" val="0"/>
              </a:ext>
            </a:extLst>
          </a:blip>
          <a:srcRect l="17486" b="5187"/>
          <a:stretch/>
        </p:blipFill>
        <p:spPr>
          <a:xfrm>
            <a:off x="972320" y="6468734"/>
            <a:ext cx="5760640" cy="3335676"/>
          </a:xfrm>
          <a:prstGeom prst="rect">
            <a:avLst/>
          </a:prstGeom>
        </p:spPr>
      </p:pic>
      <p:pic>
        <p:nvPicPr>
          <p:cNvPr id="5" name="Рисунок 1"/>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rot="514846" flipH="1">
            <a:off x="3970414" y="8303212"/>
            <a:ext cx="628546" cy="73803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4" name="TextBox 3"/>
          <p:cNvSpPr txBox="1"/>
          <p:nvPr/>
        </p:nvSpPr>
        <p:spPr>
          <a:xfrm>
            <a:off x="1548383" y="7915855"/>
            <a:ext cx="1764195" cy="969310"/>
          </a:xfrm>
          <a:prstGeom prst="rect">
            <a:avLst/>
          </a:prstGeom>
          <a:noFill/>
        </p:spPr>
        <p:txBody>
          <a:bodyPr wrap="square" lIns="91255" tIns="45628" rIns="91255" bIns="45628" rtlCol="0">
            <a:spAutoFit/>
          </a:bodyPr>
          <a:lstStyle/>
          <a:p>
            <a:pPr algn="ctr"/>
            <a:r>
              <a:rPr lang="ru-RU" sz="1800" b="1" dirty="0">
                <a:solidFill>
                  <a:srgbClr val="FFFF00"/>
                </a:solidFill>
                <a:latin typeface="Times New Roman" panose="02020603050405020304" pitchFamily="18" charset="0"/>
                <a:cs typeface="Times New Roman" panose="02020603050405020304" pitchFamily="18" charset="0"/>
              </a:rPr>
              <a:t>До скорых встреч, друзья</a:t>
            </a:r>
            <a:r>
              <a:rPr lang="ru-RU" b="1" dirty="0" smtClean="0">
                <a:solidFill>
                  <a:srgbClr val="FFFF00"/>
                </a:solidFill>
                <a:latin typeface="Times New Roman" panose="02020603050405020304" pitchFamily="18" charset="0"/>
                <a:cs typeface="Times New Roman" panose="02020603050405020304" pitchFamily="18" charset="0"/>
              </a:rPr>
              <a:t>!</a:t>
            </a:r>
            <a:endParaRPr lang="ru-RU" b="1" dirty="0">
              <a:solidFill>
                <a:srgbClr val="FFFF00"/>
              </a:solidFill>
              <a:latin typeface="Times New Roman" panose="02020603050405020304" pitchFamily="18" charset="0"/>
              <a:cs typeface="Times New Roman" panose="02020603050405020304" pitchFamily="18" charset="0"/>
            </a:endParaRPr>
          </a:p>
        </p:txBody>
      </p:sp>
      <p:sp>
        <p:nvSpPr>
          <p:cNvPr id="2" name="Овальная выноска 1"/>
          <p:cNvSpPr/>
          <p:nvPr/>
        </p:nvSpPr>
        <p:spPr>
          <a:xfrm>
            <a:off x="1548383" y="7697168"/>
            <a:ext cx="1764195" cy="1276940"/>
          </a:xfrm>
          <a:prstGeom prst="wedgeEllipseCallout">
            <a:avLst>
              <a:gd name="adj1" fmla="val 88548"/>
              <a:gd name="adj2" fmla="val 18607"/>
            </a:avLst>
          </a:prstGeom>
          <a:noFill/>
          <a:ln w="28575">
            <a:solidFill>
              <a:srgbClr val="21EB2B"/>
            </a:solidFill>
          </a:ln>
        </p:spPr>
        <p:style>
          <a:lnRef idx="2">
            <a:schemeClr val="accent1">
              <a:shade val="50000"/>
            </a:schemeClr>
          </a:lnRef>
          <a:fillRef idx="1">
            <a:schemeClr val="accent1"/>
          </a:fillRef>
          <a:effectRef idx="0">
            <a:schemeClr val="accent1"/>
          </a:effectRef>
          <a:fontRef idx="minor">
            <a:schemeClr val="lt1"/>
          </a:fontRef>
        </p:style>
        <p:txBody>
          <a:bodyPr lIns="91255" tIns="45628" rIns="91255" bIns="45628" rtlCol="0" anchor="ctr"/>
          <a:lstStyle/>
          <a:p>
            <a:pPr algn="ctr"/>
            <a:endParaRPr lang="ru-RU">
              <a:solidFill>
                <a:prstClr val="white"/>
              </a:solidFill>
            </a:endParaRPr>
          </a:p>
        </p:txBody>
      </p:sp>
      <p:pic>
        <p:nvPicPr>
          <p:cNvPr id="10" name="Рисунок 9"/>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155150" y="7999042"/>
            <a:ext cx="716179" cy="642274"/>
          </a:xfrm>
          <a:prstGeom prst="rect">
            <a:avLst/>
          </a:prstGeom>
        </p:spPr>
      </p:pic>
      <p:pic>
        <p:nvPicPr>
          <p:cNvPr id="11" name="Рисунок 10"/>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5587295" y="8230336"/>
            <a:ext cx="568066" cy="651750"/>
          </a:xfrm>
          <a:prstGeom prst="rect">
            <a:avLst/>
          </a:prstGeom>
        </p:spPr>
      </p:pic>
    </p:spTree>
    <p:extLst>
      <p:ext uri="{BB962C8B-B14F-4D97-AF65-F5344CB8AC3E}">
        <p14:creationId xmlns:p14="http://schemas.microsoft.com/office/powerpoint/2010/main" val="308782445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Объект 3"/>
          <p:cNvPicPr>
            <a:picLocks noChangeAspect="1"/>
          </p:cNvPicPr>
          <p:nvPr/>
        </p:nvPicPr>
        <p:blipFill rotWithShape="1">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rcRect l="658" b="4561"/>
          <a:stretch/>
        </p:blipFill>
        <p:spPr>
          <a:xfrm rot="10800000">
            <a:off x="0" y="1"/>
            <a:ext cx="7620386" cy="10801349"/>
          </a:xfrm>
          <a:prstGeom prst="rect">
            <a:avLst/>
          </a:prstGeom>
        </p:spPr>
      </p:pic>
      <p:sp>
        <p:nvSpPr>
          <p:cNvPr id="2" name="Блок-схема: узел 1"/>
          <p:cNvSpPr/>
          <p:nvPr/>
        </p:nvSpPr>
        <p:spPr>
          <a:xfrm>
            <a:off x="6551506" y="2376339"/>
            <a:ext cx="1068880" cy="2081197"/>
          </a:xfrm>
          <a:prstGeom prst="flowChartConnector">
            <a:avLst/>
          </a:prstGeom>
          <a:solidFill>
            <a:srgbClr val="CC0000"/>
          </a:solidFill>
          <a:ln>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lIns="91255" tIns="45628" rIns="91255" bIns="45628" rtlCol="0" anchor="ctr"/>
          <a:lstStyle/>
          <a:p>
            <a:pPr algn="ctr"/>
            <a:endParaRPr lang="ru-RU">
              <a:solidFill>
                <a:prstClr val="white"/>
              </a:solidFill>
            </a:endParaRPr>
          </a:p>
        </p:txBody>
      </p:sp>
      <p:sp>
        <p:nvSpPr>
          <p:cNvPr id="6" name="Блок-схема: узел 5"/>
          <p:cNvSpPr/>
          <p:nvPr/>
        </p:nvSpPr>
        <p:spPr>
          <a:xfrm>
            <a:off x="6600179" y="4431843"/>
            <a:ext cx="1050438" cy="1937666"/>
          </a:xfrm>
          <a:prstGeom prst="flowChartConnector">
            <a:avLst/>
          </a:prstGeom>
          <a:solidFill>
            <a:srgbClr val="FFFF00"/>
          </a:solidFill>
          <a:ln>
            <a:solidFill>
              <a:srgbClr val="FFFF00"/>
            </a:solidFill>
          </a:ln>
        </p:spPr>
        <p:style>
          <a:lnRef idx="2">
            <a:schemeClr val="accent1">
              <a:shade val="50000"/>
            </a:schemeClr>
          </a:lnRef>
          <a:fillRef idx="1">
            <a:schemeClr val="accent1"/>
          </a:fillRef>
          <a:effectRef idx="0">
            <a:schemeClr val="accent1"/>
          </a:effectRef>
          <a:fontRef idx="minor">
            <a:schemeClr val="lt1"/>
          </a:fontRef>
        </p:style>
        <p:txBody>
          <a:bodyPr lIns="91255" tIns="45628" rIns="91255" bIns="45628" rtlCol="0" anchor="ctr"/>
          <a:lstStyle/>
          <a:p>
            <a:pPr algn="ctr"/>
            <a:endParaRPr lang="ru-RU">
              <a:solidFill>
                <a:prstClr val="white"/>
              </a:solidFill>
            </a:endParaRPr>
          </a:p>
        </p:txBody>
      </p:sp>
      <p:sp>
        <p:nvSpPr>
          <p:cNvPr id="7" name="Блок-схема: узел 6"/>
          <p:cNvSpPr/>
          <p:nvPr/>
        </p:nvSpPr>
        <p:spPr>
          <a:xfrm>
            <a:off x="6600179" y="6369509"/>
            <a:ext cx="1055051" cy="1937665"/>
          </a:xfrm>
          <a:prstGeom prst="flowChartConnector">
            <a:avLst/>
          </a:prstGeom>
          <a:solidFill>
            <a:srgbClr val="21EB2B"/>
          </a:solidFill>
          <a:ln>
            <a:solidFill>
              <a:srgbClr val="21EB2B"/>
            </a:solidFill>
          </a:ln>
        </p:spPr>
        <p:style>
          <a:lnRef idx="2">
            <a:schemeClr val="accent1">
              <a:shade val="50000"/>
            </a:schemeClr>
          </a:lnRef>
          <a:fillRef idx="1">
            <a:schemeClr val="accent1"/>
          </a:fillRef>
          <a:effectRef idx="0">
            <a:schemeClr val="accent1"/>
          </a:effectRef>
          <a:fontRef idx="minor">
            <a:schemeClr val="lt1"/>
          </a:fontRef>
        </p:style>
        <p:txBody>
          <a:bodyPr lIns="91255" tIns="45628" rIns="91255" bIns="45628" rtlCol="0" anchor="ctr"/>
          <a:lstStyle/>
          <a:p>
            <a:pPr algn="ctr"/>
            <a:endParaRPr lang="ru-RU">
              <a:solidFill>
                <a:prstClr val="white"/>
              </a:solidFill>
            </a:endParaRPr>
          </a:p>
        </p:txBody>
      </p:sp>
      <p:sp>
        <p:nvSpPr>
          <p:cNvPr id="3" name="Прямоугольник 2"/>
          <p:cNvSpPr/>
          <p:nvPr/>
        </p:nvSpPr>
        <p:spPr>
          <a:xfrm>
            <a:off x="1692399" y="8915074"/>
            <a:ext cx="3778250" cy="853894"/>
          </a:xfrm>
          <a:prstGeom prst="rect">
            <a:avLst/>
          </a:prstGeom>
        </p:spPr>
        <p:txBody>
          <a:bodyPr lIns="91255" tIns="45628" rIns="91255" bIns="45628">
            <a:spAutoFit/>
          </a:bodyPr>
          <a:lstStyle/>
          <a:p>
            <a:pPr algn="just">
              <a:lnSpc>
                <a:spcPct val="150000"/>
              </a:lnSpc>
              <a:spcBef>
                <a:spcPct val="0"/>
              </a:spcBef>
              <a:defRPr/>
            </a:pPr>
            <a:r>
              <a:rPr lang="ru-RU" altLang="ru-RU" sz="1100" dirty="0">
                <a:solidFill>
                  <a:prstClr val="black"/>
                </a:solidFill>
                <a:latin typeface="Times New Roman" pitchFamily="18" charset="0"/>
                <a:cs typeface="Times New Roman" pitchFamily="18" charset="0"/>
              </a:rPr>
              <a:t>Адрес: 423250, улица Горького, дом 1 «А»</a:t>
            </a:r>
          </a:p>
          <a:p>
            <a:pPr algn="just">
              <a:lnSpc>
                <a:spcPct val="150000"/>
              </a:lnSpc>
              <a:spcBef>
                <a:spcPct val="0"/>
              </a:spcBef>
              <a:defRPr/>
            </a:pPr>
            <a:r>
              <a:rPr lang="ru-RU" altLang="ru-RU" sz="1100" dirty="0">
                <a:solidFill>
                  <a:prstClr val="black"/>
                </a:solidFill>
                <a:latin typeface="Times New Roman" pitchFamily="18" charset="0"/>
                <a:cs typeface="Times New Roman" pitchFamily="18" charset="0"/>
              </a:rPr>
              <a:t>Телефон:+7(855) – 955 – 5 - 17 – 79</a:t>
            </a:r>
          </a:p>
          <a:p>
            <a:pPr algn="just">
              <a:lnSpc>
                <a:spcPct val="150000"/>
              </a:lnSpc>
              <a:spcBef>
                <a:spcPct val="0"/>
              </a:spcBef>
              <a:defRPr/>
            </a:pPr>
            <a:r>
              <a:rPr lang="en-US" altLang="ru-RU" sz="1100" dirty="0">
                <a:solidFill>
                  <a:prstClr val="black"/>
                </a:solidFill>
                <a:latin typeface="Times New Roman" pitchFamily="18" charset="0"/>
                <a:cs typeface="Times New Roman" pitchFamily="18" charset="0"/>
              </a:rPr>
              <a:t>E –mail: s – Len – 7@mail.</a:t>
            </a:r>
            <a:r>
              <a:rPr lang="ru-RU" altLang="ru-RU" sz="1100" dirty="0">
                <a:solidFill>
                  <a:prstClr val="black"/>
                </a:solidFill>
                <a:latin typeface="Times New Roman" pitchFamily="18" charset="0"/>
                <a:cs typeface="Times New Roman" pitchFamily="18" charset="0"/>
              </a:rPr>
              <a:t> </a:t>
            </a:r>
            <a:r>
              <a:rPr lang="en-US" altLang="ru-RU" sz="1100" dirty="0" err="1" smtClean="0">
                <a:solidFill>
                  <a:prstClr val="black"/>
                </a:solidFill>
                <a:latin typeface="Times New Roman" pitchFamily="18" charset="0"/>
                <a:cs typeface="Times New Roman" pitchFamily="18" charset="0"/>
              </a:rPr>
              <a:t>ru</a:t>
            </a:r>
            <a:r>
              <a:rPr lang="ru-RU" altLang="ru-RU" sz="1100" dirty="0" smtClean="0">
                <a:solidFill>
                  <a:prstClr val="black"/>
                </a:solidFill>
                <a:latin typeface="Times New Roman" pitchFamily="18" charset="0"/>
                <a:cs typeface="Times New Roman" pitchFamily="18" charset="0"/>
              </a:rPr>
              <a:t>.</a:t>
            </a:r>
            <a:endParaRPr lang="ru-RU" altLang="ru-RU" sz="1100" dirty="0">
              <a:solidFill>
                <a:prstClr val="black"/>
              </a:solidFill>
              <a:latin typeface="Times New Roman" pitchFamily="18" charset="0"/>
              <a:cs typeface="Times New Roman" pitchFamily="18" charset="0"/>
            </a:endParaRPr>
          </a:p>
        </p:txBody>
      </p:sp>
    </p:spTree>
    <p:extLst>
      <p:ext uri="{BB962C8B-B14F-4D97-AF65-F5344CB8AC3E}">
        <p14:creationId xmlns:p14="http://schemas.microsoft.com/office/powerpoint/2010/main" val="323208234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 y="-78056"/>
            <a:ext cx="7561262" cy="10879406"/>
          </a:xfrm>
          <a:prstGeom prst="rect">
            <a:avLst/>
          </a:prstGeom>
        </p:spPr>
      </p:pic>
      <p:sp>
        <p:nvSpPr>
          <p:cNvPr id="2055" name="Прямоугольник 15"/>
          <p:cNvSpPr>
            <a:spLocks noChangeArrowheads="1"/>
          </p:cNvSpPr>
          <p:nvPr/>
        </p:nvSpPr>
        <p:spPr bwMode="auto">
          <a:xfrm>
            <a:off x="3780635" y="2083386"/>
            <a:ext cx="2539675" cy="836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endParaRPr lang="ru-RU" altLang="ru-RU" sz="4600" b="1" i="1">
              <a:solidFill>
                <a:srgbClr val="FFC000"/>
              </a:solidFill>
              <a:latin typeface="Times New Roman" pitchFamily="18" charset="0"/>
              <a:cs typeface="Times New Roman" pitchFamily="18" charset="0"/>
            </a:endParaRPr>
          </a:p>
        </p:txBody>
      </p:sp>
      <p:sp>
        <p:nvSpPr>
          <p:cNvPr id="2056" name="Прямоугольник 15"/>
          <p:cNvSpPr>
            <a:spLocks noChangeArrowheads="1"/>
          </p:cNvSpPr>
          <p:nvPr/>
        </p:nvSpPr>
        <p:spPr bwMode="auto">
          <a:xfrm>
            <a:off x="127772" y="4380547"/>
            <a:ext cx="2320888" cy="1090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2100" dirty="0">
                <a:solidFill>
                  <a:prstClr val="black"/>
                </a:solidFill>
                <a:latin typeface="Arial" charset="0"/>
              </a:rPr>
              <a:t/>
            </a:r>
            <a:br>
              <a:rPr lang="ru-RU" altLang="ru-RU" sz="2100" dirty="0">
                <a:solidFill>
                  <a:prstClr val="black"/>
                </a:solidFill>
                <a:latin typeface="Arial" charset="0"/>
              </a:rPr>
            </a:br>
            <a:r>
              <a:rPr lang="ru-RU" altLang="ru-RU" sz="2100" dirty="0">
                <a:solidFill>
                  <a:prstClr val="black"/>
                </a:solidFill>
                <a:latin typeface="Arial" charset="0"/>
              </a:rPr>
              <a:t/>
            </a:r>
            <a:br>
              <a:rPr lang="ru-RU" altLang="ru-RU" sz="2100" dirty="0">
                <a:solidFill>
                  <a:prstClr val="black"/>
                </a:solidFill>
                <a:latin typeface="Arial" charset="0"/>
              </a:rPr>
            </a:br>
            <a:r>
              <a:rPr lang="ru-RU" altLang="ru-RU" sz="2100" dirty="0">
                <a:solidFill>
                  <a:prstClr val="black"/>
                </a:solidFill>
                <a:latin typeface="Arial" charset="0"/>
              </a:rPr>
              <a:t> </a:t>
            </a:r>
          </a:p>
        </p:txBody>
      </p:sp>
      <p:sp>
        <p:nvSpPr>
          <p:cNvPr id="2060" name="Прямоугольник 15"/>
          <p:cNvSpPr>
            <a:spLocks noChangeArrowheads="1"/>
          </p:cNvSpPr>
          <p:nvPr/>
        </p:nvSpPr>
        <p:spPr bwMode="auto">
          <a:xfrm>
            <a:off x="985160" y="6398092"/>
            <a:ext cx="3668785" cy="3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400" dirty="0">
                <a:solidFill>
                  <a:prstClr val="black"/>
                </a:solidFill>
                <a:latin typeface="Times New Roman" pitchFamily="18" charset="0"/>
                <a:cs typeface="Times New Roman" pitchFamily="18" charset="0"/>
              </a:rPr>
              <a:t>  </a:t>
            </a:r>
            <a:r>
              <a:rPr lang="ru-RU" altLang="ru-RU" sz="1400" dirty="0">
                <a:solidFill>
                  <a:prstClr val="black"/>
                </a:solidFill>
                <a:latin typeface="Arial" charset="0"/>
              </a:rPr>
              <a:t>  </a:t>
            </a:r>
            <a:r>
              <a:rPr lang="ru-RU" altLang="ru-RU" sz="1600" dirty="0">
                <a:solidFill>
                  <a:prstClr val="black"/>
                </a:solidFill>
                <a:latin typeface="Arial" charset="0"/>
              </a:rPr>
              <a:t>    </a:t>
            </a:r>
            <a:endParaRPr lang="ru-RU" altLang="ru-RU" sz="1600" dirty="0">
              <a:solidFill>
                <a:prstClr val="black"/>
              </a:solidFill>
              <a:latin typeface="Times New Roman" pitchFamily="18" charset="0"/>
              <a:cs typeface="Times New Roman" pitchFamily="18" charset="0"/>
            </a:endParaRPr>
          </a:p>
        </p:txBody>
      </p:sp>
      <p:sp>
        <p:nvSpPr>
          <p:cNvPr id="4" name="Прямоугольник 3"/>
          <p:cNvSpPr/>
          <p:nvPr/>
        </p:nvSpPr>
        <p:spPr>
          <a:xfrm>
            <a:off x="1146776" y="881893"/>
            <a:ext cx="4523009" cy="690765"/>
          </a:xfrm>
          <a:prstGeom prst="rect">
            <a:avLst/>
          </a:prstGeom>
        </p:spPr>
        <p:txBody>
          <a:bodyPr wrap="square" lIns="104923" tIns="52461" rIns="104923" bIns="52461">
            <a:spAutoFit/>
          </a:bodyPr>
          <a:lstStyle/>
          <a:p>
            <a:pPr algn="ctr"/>
            <a:r>
              <a:rPr lang="ru-RU" altLang="ru-RU" sz="3700" b="1" dirty="0">
                <a:solidFill>
                  <a:srgbClr val="002060"/>
                </a:solidFill>
                <a:latin typeface="Monotype Corsiva" panose="03010101010201010101" pitchFamily="66" charset="0"/>
                <a:cs typeface="Times New Roman" panose="02020603050405020304" pitchFamily="18" charset="0"/>
              </a:rPr>
              <a:t>        «Уроки Буратино»</a:t>
            </a:r>
            <a:endParaRPr lang="ru-RU" sz="3700" dirty="0">
              <a:solidFill>
                <a:srgbClr val="002060"/>
              </a:solidFill>
              <a:latin typeface="Monotype Corsiva" panose="03010101010201010101" pitchFamily="66" charset="0"/>
              <a:cs typeface="Times New Roman" panose="02020603050405020304" pitchFamily="18" charset="0"/>
            </a:endParaRPr>
          </a:p>
        </p:txBody>
      </p:sp>
      <p:pic>
        <p:nvPicPr>
          <p:cNvPr id="23" name="Объект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46031" y="719202"/>
            <a:ext cx="1148557" cy="1528526"/>
          </a:xfrm>
          <a:prstGeom prst="rect">
            <a:avLst/>
          </a:prstGeom>
          <a:scene3d>
            <a:camera prst="orthographicFront">
              <a:rot lat="0" lon="21299999" rev="0"/>
            </a:camera>
            <a:lightRig rig="threePt" dir="t"/>
          </a:scene3d>
        </p:spPr>
      </p:pic>
      <p:sp>
        <p:nvSpPr>
          <p:cNvPr id="6" name="Скругленная прямоугольная выноска 5"/>
          <p:cNvSpPr/>
          <p:nvPr/>
        </p:nvSpPr>
        <p:spPr>
          <a:xfrm>
            <a:off x="1596379" y="1572657"/>
            <a:ext cx="3802836" cy="386093"/>
          </a:xfrm>
          <a:prstGeom prst="wedgeRoundRectCallout">
            <a:avLst>
              <a:gd name="adj1" fmla="val 54463"/>
              <a:gd name="adj2" fmla="val -53087"/>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lIns="104923" tIns="52461" rIns="104923" bIns="52461" spcCol="0" rtlCol="0" anchor="ctr"/>
          <a:lstStyle/>
          <a:p>
            <a:pPr algn="ctr"/>
            <a:endParaRPr lang="ru-RU">
              <a:solidFill>
                <a:prstClr val="white"/>
              </a:solidFill>
            </a:endParaRPr>
          </a:p>
        </p:txBody>
      </p:sp>
      <p:sp>
        <p:nvSpPr>
          <p:cNvPr id="8" name="TextBox 7"/>
          <p:cNvSpPr txBox="1"/>
          <p:nvPr/>
        </p:nvSpPr>
        <p:spPr>
          <a:xfrm>
            <a:off x="1596379" y="1483464"/>
            <a:ext cx="3916468" cy="475285"/>
          </a:xfrm>
          <a:prstGeom prst="rect">
            <a:avLst/>
          </a:prstGeom>
          <a:noFill/>
        </p:spPr>
        <p:txBody>
          <a:bodyPr wrap="square" lIns="104927" tIns="52464" rIns="104927" bIns="52464" rtlCol="0">
            <a:spAutoFit/>
          </a:bodyPr>
          <a:lstStyle/>
          <a:p>
            <a:pPr algn="ctr"/>
            <a:r>
              <a:rPr lang="ru-RU" sz="2400" b="1" dirty="0" smtClean="0">
                <a:solidFill>
                  <a:srgbClr val="002060"/>
                </a:solidFill>
                <a:latin typeface="Times New Roman" panose="02020603050405020304" pitchFamily="18" charset="0"/>
                <a:cs typeface="Times New Roman" panose="02020603050405020304" pitchFamily="18" charset="0"/>
              </a:rPr>
              <a:t>«Безопасность летом»</a:t>
            </a:r>
            <a:endParaRPr lang="ru-RU" sz="2400" b="1" dirty="0">
              <a:solidFill>
                <a:srgbClr val="00206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sz="half" idx="1"/>
          </p:nvPr>
        </p:nvSpPr>
        <p:spPr>
          <a:xfrm>
            <a:off x="826737" y="2049214"/>
            <a:ext cx="2953892" cy="7128391"/>
          </a:xfrm>
        </p:spPr>
        <p:txBody>
          <a:bodyPr>
            <a:noAutofit/>
          </a:bodyPr>
          <a:lstStyle/>
          <a:p>
            <a:pPr marL="0" indent="0" algn="just">
              <a:spcAft>
                <a:spcPts val="0"/>
              </a:spcAft>
              <a:buNone/>
            </a:pPr>
            <a:r>
              <a:rPr lang="ru-RU" sz="1400" dirty="0" smtClean="0">
                <a:latin typeface="Times New Roman" panose="02020603050405020304" pitchFamily="18" charset="0"/>
                <a:cs typeface="Times New Roman" panose="02020603050405020304" pitchFamily="18" charset="0"/>
              </a:rPr>
              <a:t> </a:t>
            </a:r>
            <a:r>
              <a:rPr lang="ru-RU" sz="1400" dirty="0">
                <a:latin typeface="Times New Roman" panose="02020603050405020304" pitchFamily="18" charset="0"/>
                <a:cs typeface="Times New Roman" panose="02020603050405020304" pitchFamily="18" charset="0"/>
              </a:rPr>
              <a:t>Наступило лето, в тёплую солнечную погоду дети больше времени проводят на улице. В связи с этим хочется напомнить вам о некоторых правилах дорожной безопасности в летний период.</a:t>
            </a:r>
          </a:p>
          <a:p>
            <a:pPr marL="0" indent="0" algn="just">
              <a:spcAft>
                <a:spcPts val="0"/>
              </a:spcAft>
              <a:buNone/>
            </a:pPr>
            <a:r>
              <a:rPr lang="ru-RU" sz="1400" dirty="0">
                <a:latin typeface="Times New Roman" panose="02020603050405020304" pitchFamily="18" charset="0"/>
                <a:cs typeface="Times New Roman" panose="02020603050405020304" pitchFamily="18" charset="0"/>
              </a:rPr>
              <a:t>Беря на прогулку с ребёнком велосипед (самокат), следует позаботиться о безопасности юного велосипедиста. (об этом можно прочитать в статье «Основные правила дорожной безопасности для юных велосипедистов»)</a:t>
            </a:r>
          </a:p>
          <a:p>
            <a:pPr marL="0" indent="0" algn="just">
              <a:spcAft>
                <a:spcPts val="0"/>
              </a:spcAft>
              <a:buNone/>
            </a:pPr>
            <a:r>
              <a:rPr lang="ru-RU" sz="1400" dirty="0">
                <a:latin typeface="Times New Roman" panose="02020603050405020304" pitchFamily="18" charset="0"/>
                <a:cs typeface="Times New Roman" panose="02020603050405020304" pitchFamily="18" charset="0"/>
              </a:rPr>
              <a:t>В нашем </a:t>
            </a:r>
            <a:r>
              <a:rPr lang="ru-RU" sz="1400" dirty="0" smtClean="0">
                <a:latin typeface="Times New Roman" panose="02020603050405020304" pitchFamily="18" charset="0"/>
                <a:cs typeface="Times New Roman" panose="02020603050405020304" pitchFamily="18" charset="0"/>
              </a:rPr>
              <a:t>городе </a:t>
            </a:r>
            <a:r>
              <a:rPr lang="ru-RU" sz="1400" dirty="0">
                <a:latin typeface="Times New Roman" panose="02020603050405020304" pitchFamily="18" charset="0"/>
                <a:cs typeface="Times New Roman" panose="02020603050405020304" pitchFamily="18" charset="0"/>
              </a:rPr>
              <a:t>много зелёных насаждений, в том числе и возле подъездов домов. Деревья и кусты относятся к так называемым дорожным «ловушкам», так как закрывают обзор. Необходимо, чтобы ребенок очень четко усвоил, что нельзя без  оглядки выбегать из подъезда. Если у подъезда стоят автомобили или растут деревья, кусты, нужно обратить на это внимание ребенка, остановиться, научить осматриваться по сторонам и определять: нет ли опасности приближающегося транспорта. Одним словом, навыки безопасного поведения не только на дороге, но и во дворе – это насущная </a:t>
            </a:r>
            <a:r>
              <a:rPr lang="ru-RU" sz="1400" dirty="0" smtClean="0">
                <a:latin typeface="Times New Roman" panose="02020603050405020304" pitchFamily="18" charset="0"/>
                <a:cs typeface="Times New Roman" panose="02020603050405020304" pitchFamily="18" charset="0"/>
              </a:rPr>
              <a:t>необходимость. </a:t>
            </a:r>
          </a:p>
          <a:p>
            <a:pPr marL="0" indent="0" algn="just">
              <a:spcAft>
                <a:spcPts val="0"/>
              </a:spcAft>
              <a:buNone/>
            </a:pPr>
            <a:r>
              <a:rPr lang="ru-RU" sz="1400" dirty="0" smtClean="0">
                <a:latin typeface="Times New Roman" panose="02020603050405020304" pitchFamily="18" charset="0"/>
                <a:cs typeface="Times New Roman" panose="02020603050405020304" pitchFamily="18" charset="0"/>
              </a:rPr>
              <a:t>Начинать </a:t>
            </a:r>
            <a:r>
              <a:rPr lang="ru-RU" sz="1400" dirty="0">
                <a:latin typeface="Times New Roman" panose="02020603050405020304" pitchFamily="18" charset="0"/>
                <a:cs typeface="Times New Roman" panose="02020603050405020304" pitchFamily="18" charset="0"/>
              </a:rPr>
              <a:t>прививать их надо с самого раннего детства, и чем раньше – тем лучше.</a:t>
            </a:r>
            <a:endParaRPr lang="ru-RU" sz="1200" dirty="0">
              <a:latin typeface="Times New Roman" panose="02020603050405020304" pitchFamily="18" charset="0"/>
              <a:cs typeface="Times New Roman" panose="02020603050405020304" pitchFamily="18" charset="0"/>
            </a:endParaRPr>
          </a:p>
        </p:txBody>
      </p:sp>
      <p:sp>
        <p:nvSpPr>
          <p:cNvPr id="7" name="Объект 6"/>
          <p:cNvSpPr>
            <a:spLocks noGrp="1"/>
          </p:cNvSpPr>
          <p:nvPr>
            <p:ph sz="half" idx="2"/>
          </p:nvPr>
        </p:nvSpPr>
        <p:spPr>
          <a:xfrm>
            <a:off x="3780635" y="2247728"/>
            <a:ext cx="3175099" cy="7128391"/>
          </a:xfrm>
        </p:spPr>
        <p:txBody>
          <a:bodyPr>
            <a:noAutofit/>
          </a:bodyPr>
          <a:lstStyle/>
          <a:p>
            <a:pPr marL="0" indent="0" algn="just">
              <a:lnSpc>
                <a:spcPct val="110000"/>
              </a:lnSpc>
              <a:buNone/>
            </a:pPr>
            <a:endParaRPr lang="ru-RU" sz="1600" dirty="0" smtClean="0">
              <a:latin typeface="Times New Roman" panose="02020603050405020304" pitchFamily="18" charset="0"/>
              <a:cs typeface="Times New Roman" panose="02020603050405020304" pitchFamily="18" charset="0"/>
            </a:endParaRPr>
          </a:p>
          <a:p>
            <a:pPr marL="0" indent="0" algn="just">
              <a:lnSpc>
                <a:spcPct val="110000"/>
              </a:lnSpc>
              <a:buNone/>
            </a:pPr>
            <a:endParaRPr lang="ru-RU" sz="1600" dirty="0">
              <a:latin typeface="Times New Roman" panose="02020603050405020304" pitchFamily="18" charset="0"/>
              <a:cs typeface="Times New Roman" panose="02020603050405020304" pitchFamily="18" charset="0"/>
            </a:endParaRPr>
          </a:p>
          <a:p>
            <a:pPr marL="0" indent="0" algn="just">
              <a:lnSpc>
                <a:spcPct val="110000"/>
              </a:lnSpc>
              <a:buNone/>
            </a:pPr>
            <a:endParaRPr lang="ru-RU" sz="1600" dirty="0">
              <a:latin typeface="Times New Roman" panose="02020603050405020304" pitchFamily="18" charset="0"/>
              <a:cs typeface="Times New Roman" panose="02020603050405020304" pitchFamily="18" charset="0"/>
            </a:endParaRPr>
          </a:p>
        </p:txBody>
      </p:sp>
      <p:sp>
        <p:nvSpPr>
          <p:cNvPr id="9" name="Прямоугольник 8"/>
          <p:cNvSpPr/>
          <p:nvPr/>
        </p:nvSpPr>
        <p:spPr>
          <a:xfrm>
            <a:off x="3783013" y="2303246"/>
            <a:ext cx="3111575" cy="6986528"/>
          </a:xfrm>
          <a:prstGeom prst="rect">
            <a:avLst/>
          </a:prstGeom>
        </p:spPr>
        <p:txBody>
          <a:bodyPr wrap="square">
            <a:spAutoFit/>
          </a:bodyPr>
          <a:lstStyle/>
          <a:p>
            <a:pPr algn="just"/>
            <a:r>
              <a:rPr lang="ru-RU" sz="1400" dirty="0" smtClean="0">
                <a:latin typeface="Times New Roman" panose="02020603050405020304" pitchFamily="18" charset="0"/>
                <a:cs typeface="Times New Roman" panose="02020603050405020304" pitchFamily="18" charset="0"/>
              </a:rPr>
              <a:t>Лето </a:t>
            </a:r>
            <a:r>
              <a:rPr lang="ru-RU" sz="1400" dirty="0">
                <a:latin typeface="Times New Roman" panose="02020603050405020304" pitchFamily="18" charset="0"/>
                <a:cs typeface="Times New Roman" panose="02020603050405020304" pitchFamily="18" charset="0"/>
              </a:rPr>
              <a:t>– это время отпусков, поездок на природу, на дачу, в другой город… Прежде всего, отправляясь в поездку, необходимо позаботиться о безопасности всех членов семьи. А она начинается с соблюдения самых элементарных правил: водитель и  пассажиры должны быть пристёгнуты ремнями безопасности, при перевозке детей до 12 лет использовать детское удерживающее устройство, соответствующее возрасту и весу ребёнка</a:t>
            </a:r>
            <a:r>
              <a:rPr lang="ru-RU" sz="1400" dirty="0" smtClean="0">
                <a:latin typeface="Times New Roman" panose="02020603050405020304" pitchFamily="18" charset="0"/>
                <a:cs typeface="Times New Roman" panose="02020603050405020304" pitchFamily="18" charset="0"/>
              </a:rPr>
              <a:t>. Всегда </a:t>
            </a:r>
            <a:r>
              <a:rPr lang="ru-RU" sz="1400" dirty="0">
                <a:latin typeface="Times New Roman" panose="02020603050405020304" pitchFamily="18" charset="0"/>
                <a:cs typeface="Times New Roman" panose="02020603050405020304" pitchFamily="18" charset="0"/>
              </a:rPr>
              <a:t>пристегивайтесь ремнями безопасности и объясняйте  ребенку, зачем это нужно делать. Если это правило автоматически выполняется Вами, то оно будет способствовать  формированию у ребенка привычки пристегиваться ремнем  безопасности.</a:t>
            </a:r>
          </a:p>
          <a:p>
            <a:pPr algn="just"/>
            <a:r>
              <a:rPr lang="ru-RU" sz="1400" dirty="0">
                <a:latin typeface="Times New Roman" panose="02020603050405020304" pitchFamily="18" charset="0"/>
                <a:cs typeface="Times New Roman" panose="02020603050405020304" pitchFamily="18" charset="0"/>
              </a:rPr>
              <a:t>При поездке на общественном транспорте также необходимо соблюдать правила безопасности. Ожидая транспортное средство на остановке, держите ребёнка за руку, т.к. он может споткнуться и упасть или выбежать на проезжую часть. Если поблизости нет пешеходного перехода, дождитесь, когда транспорт отъедет подальше, и переходите дорогу в том месте, где она хорошо просматривается в обе стороны.</a:t>
            </a:r>
          </a:p>
        </p:txBody>
      </p:sp>
      <p:pic>
        <p:nvPicPr>
          <p:cNvPr id="2050" name="Picture 2" descr="http://xn--3-7sblbduo6ci.xn--p1ai/wp-content/uploads/2016/11/news-sc569-vaznoe2.jp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207787" y="9195245"/>
            <a:ext cx="461998" cy="68390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97524557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 y="-8072"/>
            <a:ext cx="7561262" cy="10879406"/>
          </a:xfrm>
          <a:prstGeom prst="rect">
            <a:avLst/>
          </a:prstGeom>
        </p:spPr>
      </p:pic>
      <p:sp>
        <p:nvSpPr>
          <p:cNvPr id="2055" name="Прямоугольник 15"/>
          <p:cNvSpPr>
            <a:spLocks noChangeArrowheads="1"/>
          </p:cNvSpPr>
          <p:nvPr/>
        </p:nvSpPr>
        <p:spPr bwMode="auto">
          <a:xfrm>
            <a:off x="3780635" y="2083386"/>
            <a:ext cx="2539675" cy="83635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endParaRPr lang="ru-RU" altLang="ru-RU" sz="4600" b="1" i="1">
              <a:solidFill>
                <a:srgbClr val="FFC000"/>
              </a:solidFill>
              <a:latin typeface="Times New Roman" pitchFamily="18" charset="0"/>
              <a:cs typeface="Times New Roman" pitchFamily="18" charset="0"/>
            </a:endParaRPr>
          </a:p>
        </p:txBody>
      </p:sp>
      <p:sp>
        <p:nvSpPr>
          <p:cNvPr id="2056" name="Прямоугольник 15"/>
          <p:cNvSpPr>
            <a:spLocks noChangeArrowheads="1"/>
          </p:cNvSpPr>
          <p:nvPr/>
        </p:nvSpPr>
        <p:spPr bwMode="auto">
          <a:xfrm>
            <a:off x="127772" y="4380547"/>
            <a:ext cx="2320888" cy="10906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2100" dirty="0">
                <a:solidFill>
                  <a:prstClr val="black"/>
                </a:solidFill>
                <a:latin typeface="Arial" charset="0"/>
              </a:rPr>
              <a:t/>
            </a:r>
            <a:br>
              <a:rPr lang="ru-RU" altLang="ru-RU" sz="2100" dirty="0">
                <a:solidFill>
                  <a:prstClr val="black"/>
                </a:solidFill>
                <a:latin typeface="Arial" charset="0"/>
              </a:rPr>
            </a:br>
            <a:r>
              <a:rPr lang="ru-RU" altLang="ru-RU" sz="2100" dirty="0">
                <a:solidFill>
                  <a:prstClr val="black"/>
                </a:solidFill>
                <a:latin typeface="Arial" charset="0"/>
              </a:rPr>
              <a:t/>
            </a:r>
            <a:br>
              <a:rPr lang="ru-RU" altLang="ru-RU" sz="2100" dirty="0">
                <a:solidFill>
                  <a:prstClr val="black"/>
                </a:solidFill>
                <a:latin typeface="Arial" charset="0"/>
              </a:rPr>
            </a:br>
            <a:r>
              <a:rPr lang="ru-RU" altLang="ru-RU" sz="2100" dirty="0">
                <a:solidFill>
                  <a:prstClr val="black"/>
                </a:solidFill>
                <a:latin typeface="Arial" charset="0"/>
              </a:rPr>
              <a:t> </a:t>
            </a:r>
          </a:p>
        </p:txBody>
      </p:sp>
      <p:sp>
        <p:nvSpPr>
          <p:cNvPr id="2060" name="Прямоугольник 15"/>
          <p:cNvSpPr>
            <a:spLocks noChangeArrowheads="1"/>
          </p:cNvSpPr>
          <p:nvPr/>
        </p:nvSpPr>
        <p:spPr bwMode="auto">
          <a:xfrm>
            <a:off x="985160" y="6398092"/>
            <a:ext cx="3668785" cy="3635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400" dirty="0">
                <a:solidFill>
                  <a:prstClr val="black"/>
                </a:solidFill>
                <a:latin typeface="Times New Roman" pitchFamily="18" charset="0"/>
                <a:cs typeface="Times New Roman" pitchFamily="18" charset="0"/>
              </a:rPr>
              <a:t>  </a:t>
            </a:r>
            <a:r>
              <a:rPr lang="ru-RU" altLang="ru-RU" sz="1400" dirty="0">
                <a:solidFill>
                  <a:prstClr val="black"/>
                </a:solidFill>
                <a:latin typeface="Arial" charset="0"/>
              </a:rPr>
              <a:t>  </a:t>
            </a:r>
            <a:r>
              <a:rPr lang="ru-RU" altLang="ru-RU" sz="1600" dirty="0">
                <a:solidFill>
                  <a:prstClr val="black"/>
                </a:solidFill>
                <a:latin typeface="Arial" charset="0"/>
              </a:rPr>
              <a:t>    </a:t>
            </a:r>
            <a:endParaRPr lang="ru-RU" altLang="ru-RU" sz="1600" dirty="0">
              <a:solidFill>
                <a:prstClr val="black"/>
              </a:solidFill>
              <a:latin typeface="Times New Roman" pitchFamily="18" charset="0"/>
              <a:cs typeface="Times New Roman" pitchFamily="18" charset="0"/>
            </a:endParaRPr>
          </a:p>
        </p:txBody>
      </p:sp>
      <p:sp>
        <p:nvSpPr>
          <p:cNvPr id="4" name="Прямоугольник 3"/>
          <p:cNvSpPr/>
          <p:nvPr/>
        </p:nvSpPr>
        <p:spPr>
          <a:xfrm>
            <a:off x="1146776" y="881893"/>
            <a:ext cx="4523009" cy="690765"/>
          </a:xfrm>
          <a:prstGeom prst="rect">
            <a:avLst/>
          </a:prstGeom>
        </p:spPr>
        <p:txBody>
          <a:bodyPr wrap="square" lIns="104923" tIns="52461" rIns="104923" bIns="52461">
            <a:spAutoFit/>
          </a:bodyPr>
          <a:lstStyle/>
          <a:p>
            <a:pPr algn="ctr"/>
            <a:r>
              <a:rPr lang="ru-RU" altLang="ru-RU" sz="3700" b="1" dirty="0">
                <a:solidFill>
                  <a:srgbClr val="002060"/>
                </a:solidFill>
                <a:latin typeface="Monotype Corsiva" panose="03010101010201010101" pitchFamily="66" charset="0"/>
                <a:cs typeface="Times New Roman" panose="02020603050405020304" pitchFamily="18" charset="0"/>
              </a:rPr>
              <a:t>        «Уроки Буратино»</a:t>
            </a:r>
            <a:endParaRPr lang="ru-RU" sz="3700" dirty="0">
              <a:solidFill>
                <a:srgbClr val="002060"/>
              </a:solidFill>
              <a:latin typeface="Monotype Corsiva" panose="03010101010201010101" pitchFamily="66" charset="0"/>
              <a:cs typeface="Times New Roman" panose="02020603050405020304" pitchFamily="18" charset="0"/>
            </a:endParaRPr>
          </a:p>
        </p:txBody>
      </p:sp>
      <p:pic>
        <p:nvPicPr>
          <p:cNvPr id="23" name="Объект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482452" y="813936"/>
            <a:ext cx="1106491" cy="1472543"/>
          </a:xfrm>
          <a:prstGeom prst="rect">
            <a:avLst/>
          </a:prstGeom>
          <a:scene3d>
            <a:camera prst="orthographicFront">
              <a:rot lat="0" lon="21299999" rev="0"/>
            </a:camera>
            <a:lightRig rig="threePt" dir="t"/>
          </a:scene3d>
        </p:spPr>
      </p:pic>
      <p:sp>
        <p:nvSpPr>
          <p:cNvPr id="6" name="Скругленная прямоугольная выноска 5"/>
          <p:cNvSpPr/>
          <p:nvPr/>
        </p:nvSpPr>
        <p:spPr>
          <a:xfrm>
            <a:off x="1980431" y="1572105"/>
            <a:ext cx="3370206" cy="413729"/>
          </a:xfrm>
          <a:prstGeom prst="wedgeRoundRectCallout">
            <a:avLst>
              <a:gd name="adj1" fmla="val 54463"/>
              <a:gd name="adj2" fmla="val -53087"/>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lIns="104923" tIns="52461" rIns="104923" bIns="52461" spcCol="0" rtlCol="0" anchor="ctr"/>
          <a:lstStyle/>
          <a:p>
            <a:pPr algn="ctr"/>
            <a:endParaRPr lang="ru-RU">
              <a:solidFill>
                <a:prstClr val="white"/>
              </a:solidFill>
            </a:endParaRPr>
          </a:p>
        </p:txBody>
      </p:sp>
      <p:sp>
        <p:nvSpPr>
          <p:cNvPr id="8" name="TextBox 7"/>
          <p:cNvSpPr txBox="1"/>
          <p:nvPr/>
        </p:nvSpPr>
        <p:spPr>
          <a:xfrm>
            <a:off x="1980430" y="1572658"/>
            <a:ext cx="3372101" cy="413177"/>
          </a:xfrm>
          <a:prstGeom prst="rect">
            <a:avLst/>
          </a:prstGeom>
          <a:noFill/>
        </p:spPr>
        <p:txBody>
          <a:bodyPr wrap="square" lIns="104927" tIns="52464" rIns="104927" bIns="52464" rtlCol="0">
            <a:spAutoFit/>
          </a:bodyPr>
          <a:lstStyle/>
          <a:p>
            <a:pPr algn="ctr"/>
            <a:r>
              <a:rPr lang="ru-RU" sz="2000" b="1" dirty="0" smtClean="0">
                <a:solidFill>
                  <a:srgbClr val="002060"/>
                </a:solidFill>
                <a:latin typeface="Times New Roman" panose="02020603050405020304" pitchFamily="18" charset="0"/>
                <a:cs typeface="Times New Roman" panose="02020603050405020304" pitchFamily="18" charset="0"/>
              </a:rPr>
              <a:t>«Безопасность летом»</a:t>
            </a:r>
            <a:endParaRPr lang="ru-RU" sz="2000" b="1" dirty="0">
              <a:solidFill>
                <a:srgbClr val="002060"/>
              </a:solidFill>
              <a:latin typeface="Times New Roman" panose="02020603050405020304" pitchFamily="18" charset="0"/>
              <a:cs typeface="Times New Roman" panose="02020603050405020304" pitchFamily="18" charset="0"/>
            </a:endParaRPr>
          </a:p>
        </p:txBody>
      </p:sp>
      <p:sp>
        <p:nvSpPr>
          <p:cNvPr id="3" name="Объект 2"/>
          <p:cNvSpPr>
            <a:spLocks noGrp="1"/>
          </p:cNvSpPr>
          <p:nvPr>
            <p:ph sz="half" idx="1"/>
          </p:nvPr>
        </p:nvSpPr>
        <p:spPr>
          <a:xfrm>
            <a:off x="763729" y="2520317"/>
            <a:ext cx="2953892" cy="7128391"/>
          </a:xfrm>
        </p:spPr>
        <p:txBody>
          <a:bodyPr>
            <a:normAutofit lnSpcReduction="10000"/>
          </a:bodyPr>
          <a:lstStyle/>
          <a:p>
            <a:pPr marL="0" indent="0">
              <a:buNone/>
            </a:pPr>
            <a:endParaRPr lang="ru-RU" sz="1200" dirty="0">
              <a:latin typeface="Times New Roman" panose="02020603050405020304" pitchFamily="18" charset="0"/>
              <a:cs typeface="Times New Roman" panose="02020603050405020304" pitchFamily="18" charset="0"/>
            </a:endParaRPr>
          </a:p>
          <a:p>
            <a:pPr marL="0" indent="0">
              <a:buNone/>
            </a:pPr>
            <a:endParaRPr lang="ru-RU" sz="1400" dirty="0">
              <a:latin typeface="Times New Roman" panose="02020603050405020304" pitchFamily="18" charset="0"/>
              <a:cs typeface="Times New Roman" panose="02020603050405020304" pitchFamily="18" charset="0"/>
            </a:endParaRPr>
          </a:p>
        </p:txBody>
      </p:sp>
      <p:sp>
        <p:nvSpPr>
          <p:cNvPr id="5" name="Объект 4"/>
          <p:cNvSpPr>
            <a:spLocks noGrp="1"/>
          </p:cNvSpPr>
          <p:nvPr>
            <p:ph sz="half" idx="2"/>
          </p:nvPr>
        </p:nvSpPr>
        <p:spPr>
          <a:xfrm>
            <a:off x="3924648" y="2376339"/>
            <a:ext cx="3024336" cy="7128792"/>
          </a:xfrm>
        </p:spPr>
        <p:txBody>
          <a:bodyPr>
            <a:normAutofit lnSpcReduction="10000"/>
          </a:bodyPr>
          <a:lstStyle/>
          <a:p>
            <a:pPr marL="0" indent="0" algn="just">
              <a:buNone/>
            </a:pPr>
            <a:r>
              <a:rPr lang="ru-RU" sz="1400" b="1" dirty="0">
                <a:latin typeface="Times New Roman" panose="02020603050405020304" pitchFamily="18" charset="0"/>
                <a:cs typeface="Times New Roman" panose="02020603050405020304" pitchFamily="18" charset="0"/>
              </a:rPr>
              <a:t>Третье правило:</a:t>
            </a:r>
            <a:r>
              <a:rPr lang="ru-RU" sz="1400" dirty="0">
                <a:latin typeface="Times New Roman" panose="02020603050405020304" pitchFamily="18" charset="0"/>
                <a:cs typeface="Times New Roman" panose="02020603050405020304" pitchFamily="18" charset="0"/>
              </a:rPr>
              <a:t> переходи улицу спокойным, твёрдым шагом. Не бегом! Иначе ты не сможешь наблюдать за дорогой. Не наискосок — так ты не увидишь, что у тебя за спиной. Можно сказать, что это «ловушка» за спиной.</a:t>
            </a:r>
          </a:p>
          <a:p>
            <a:pPr marL="0" indent="0" algn="just">
              <a:buNone/>
            </a:pPr>
            <a:r>
              <a:rPr lang="ru-RU" sz="1400" dirty="0">
                <a:latin typeface="Times New Roman" panose="02020603050405020304" pitchFamily="18" charset="0"/>
                <a:cs typeface="Times New Roman" panose="02020603050405020304" pitchFamily="18" charset="0"/>
              </a:rPr>
              <a:t>Вышел на дорогу — всё внимание дороге. Не товарищу, идущему рядом, не магазину на другой стороне. Посмотрел на них — прозевал выскочившую откуда-то машину. Классическая «ловушка». Хорошо, если водитель окажется опытный, думающий и осторожный. Он успеет затормозить и пропустит тебя без аварий и неприятностей. Но уж отругает — точно. Поэтому подошёл к проезжей части дороги, остановился. А дальше — взгляд налево, взгляд направо, снова налево. Машин нет? Вперёд! На светофоре для пешехода </a:t>
            </a:r>
            <a:r>
              <a:rPr lang="ru-RU" sz="1400" dirty="0" err="1">
                <a:latin typeface="Times New Roman" panose="02020603050405020304" pitchFamily="18" charset="0"/>
                <a:cs typeface="Times New Roman" panose="02020603050405020304" pitchFamily="18" charset="0"/>
              </a:rPr>
              <a:t>зажёгся</a:t>
            </a:r>
            <a:r>
              <a:rPr lang="ru-RU" sz="1400" dirty="0">
                <a:latin typeface="Times New Roman" panose="02020603050405020304" pitchFamily="18" charset="0"/>
                <a:cs typeface="Times New Roman" panose="02020603050405020304" pitchFamily="18" charset="0"/>
              </a:rPr>
              <a:t> зелёный свет. Машины первого ряда от тебя остановились. А тебе пока — стоп! Шагать нельзя! Из второго ряда легковушка может не успеть затормозить и вырваться прямо на «зебру». То есть на любого торопыгу, который сразу рванул на проезжую часть. Вот и ещё одна «ловушка». Их надо знать и родителям, и детям, чтобы не попадать в разные дорожные опасности. Подождал, посмотрел: все машины стоят — теперь иди.</a:t>
            </a:r>
          </a:p>
          <a:p>
            <a:pPr marL="0" indent="0" algn="just">
              <a:buNone/>
            </a:pPr>
            <a:endParaRPr lang="ru-RU" sz="1400" dirty="0">
              <a:latin typeface="Times New Roman" panose="02020603050405020304" pitchFamily="18" charset="0"/>
              <a:cs typeface="Times New Roman" panose="02020603050405020304" pitchFamily="18" charset="0"/>
            </a:endParaRPr>
          </a:p>
        </p:txBody>
      </p:sp>
      <p:sp>
        <p:nvSpPr>
          <p:cNvPr id="7" name="Прямоугольник 6"/>
          <p:cNvSpPr/>
          <p:nvPr/>
        </p:nvSpPr>
        <p:spPr>
          <a:xfrm>
            <a:off x="684287" y="1985835"/>
            <a:ext cx="3240360" cy="8279190"/>
          </a:xfrm>
          <a:prstGeom prst="rect">
            <a:avLst/>
          </a:prstGeom>
        </p:spPr>
        <p:txBody>
          <a:bodyPr wrap="square">
            <a:spAutoFit/>
          </a:bodyPr>
          <a:lstStyle/>
          <a:p>
            <a:pPr algn="ctr"/>
            <a:r>
              <a:rPr lang="ru-RU" sz="1400" b="1" dirty="0">
                <a:solidFill>
                  <a:srgbClr val="0070C0"/>
                </a:solidFill>
                <a:latin typeface="Times New Roman" panose="02020603050405020304" pitchFamily="18" charset="0"/>
                <a:cs typeface="Times New Roman" panose="02020603050405020304" pitchFamily="18" charset="0"/>
              </a:rPr>
              <a:t>ДОРОЖНЫЕ «ЛОВУШКИ</a:t>
            </a:r>
            <a:r>
              <a:rPr lang="ru-RU" sz="1400" b="1" dirty="0" smtClean="0">
                <a:solidFill>
                  <a:srgbClr val="0070C0"/>
                </a:solidFill>
                <a:latin typeface="Times New Roman" panose="02020603050405020304" pitchFamily="18" charset="0"/>
                <a:cs typeface="Times New Roman" panose="02020603050405020304" pitchFamily="18" charset="0"/>
              </a:rPr>
              <a:t>» или </a:t>
            </a:r>
            <a:r>
              <a:rPr lang="ru-RU" sz="1400" b="1" dirty="0">
                <a:solidFill>
                  <a:srgbClr val="0070C0"/>
                </a:solidFill>
                <a:latin typeface="Times New Roman" panose="02020603050405020304" pitchFamily="18" charset="0"/>
                <a:cs typeface="Times New Roman" panose="02020603050405020304" pitchFamily="18" charset="0"/>
              </a:rPr>
              <a:t>Привычки неответственного поведения детей на проезжей части дороги</a:t>
            </a:r>
          </a:p>
          <a:p>
            <a:pPr algn="just"/>
            <a:r>
              <a:rPr lang="ru-RU" sz="1400" dirty="0">
                <a:latin typeface="Times New Roman" panose="02020603050405020304" pitchFamily="18" charset="0"/>
                <a:cs typeface="Times New Roman" panose="02020603050405020304" pitchFamily="18" charset="0"/>
              </a:rPr>
              <a:t>Вспомните, как наши малыши бегают на дачном участке, тихой сельской улочке, во дворе, когда играют в салочки, в прятки... Выбегают из-за гаражей, сараев, кустов... Со всех ног, не глядя по сторонам. Задача одна: добежать первым, догнать, осалить</a:t>
            </a:r>
            <a:r>
              <a:rPr lang="ru-RU" sz="1400" dirty="0" smtClean="0">
                <a:latin typeface="Times New Roman" panose="02020603050405020304" pitchFamily="18" charset="0"/>
                <a:cs typeface="Times New Roman" panose="02020603050405020304" pitchFamily="18" charset="0"/>
              </a:rPr>
              <a:t>! Не </a:t>
            </a:r>
            <a:r>
              <a:rPr lang="ru-RU" sz="1400" dirty="0">
                <a:latin typeface="Times New Roman" panose="02020603050405020304" pitchFamily="18" charset="0"/>
                <a:cs typeface="Times New Roman" panose="02020603050405020304" pitchFamily="18" charset="0"/>
              </a:rPr>
              <a:t>зря взрослые ворчат: «Носятся сломя голову». Если вот так бездумно, без оглядки, выскочить из-за киоска с мороженым на проезжую часть, несчастный случай с ребёнком почти обеспечен. Не в этот раз, так в следующий. То же — если бегом, не оглядываясь по сторонам, догонять «свой» автобус, или на тихой улочке, где транспорт проходит раз в час, ступить, не осмотревшись по сторонам, на проезжую часть и попасть под колёса какой-то залётной машины.</a:t>
            </a:r>
          </a:p>
          <a:p>
            <a:pPr algn="just"/>
            <a:r>
              <a:rPr lang="ru-RU" sz="1400" b="1" dirty="0">
                <a:latin typeface="Times New Roman" panose="02020603050405020304" pitchFamily="18" charset="0"/>
                <a:cs typeface="Times New Roman" panose="02020603050405020304" pitchFamily="18" charset="0"/>
              </a:rPr>
              <a:t>Итак, первое правило: </a:t>
            </a:r>
            <a:r>
              <a:rPr lang="ru-RU" sz="1400" dirty="0">
                <a:latin typeface="Times New Roman" panose="02020603050405020304" pitchFamily="18" charset="0"/>
                <a:cs typeface="Times New Roman" panose="02020603050405020304" pitchFamily="18" charset="0"/>
              </a:rPr>
              <a:t>стоп! Перед выходом на любую дорогу — стоп! И только осмотревшись, делаем первый шаг.</a:t>
            </a:r>
          </a:p>
          <a:p>
            <a:pPr algn="just"/>
            <a:r>
              <a:rPr lang="ru-RU" sz="1400" b="1" dirty="0">
                <a:latin typeface="Times New Roman" panose="02020603050405020304" pitchFamily="18" charset="0"/>
                <a:cs typeface="Times New Roman" panose="02020603050405020304" pitchFamily="18" charset="0"/>
              </a:rPr>
              <a:t>Второе важнейшее правило </a:t>
            </a:r>
            <a:r>
              <a:rPr lang="ru-RU" sz="1400" dirty="0">
                <a:latin typeface="Times New Roman" panose="02020603050405020304" pitchFamily="18" charset="0"/>
                <a:cs typeface="Times New Roman" panose="02020603050405020304" pitchFamily="18" charset="0"/>
              </a:rPr>
              <a:t>вспоминаем, если не рассчитал время перехода, ошибся в скорости машин, оказался на разделительной части дороги, когда поток машин двинулся, и кажется, что прямо на тебя, стой! Ни шагу назад! Ни шагу вперёд! Машины пройдут, и ты спокойно продолжишь путь. Можно поднять руку, чтобы водители обратили на тебя внимание.</a:t>
            </a:r>
          </a:p>
        </p:txBody>
      </p:sp>
      <p:pic>
        <p:nvPicPr>
          <p:cNvPr id="3074" name="Picture 2" descr="https://wiki.mattrude.com/images/thumb/1/15/Ambox_warning_pn.svg/1024px-Ambox_warning_pn.svg.png"/>
          <p:cNvPicPr>
            <a:picLocks noChangeAspect="1" noChangeArrowheads="1"/>
          </p:cNvPicPr>
          <p:nvPr/>
        </p:nvPicPr>
        <p:blipFill>
          <a:blip r:embed="rId5" cstate="print">
            <a:extLst>
              <a:ext uri="{28A0092B-C50C-407E-A947-70E740481C1C}">
                <a14:useLocalDpi xmlns:a14="http://schemas.microsoft.com/office/drawing/2010/main" val="0"/>
              </a:ext>
            </a:extLst>
          </a:blip>
          <a:srcRect/>
          <a:stretch>
            <a:fillRect/>
          </a:stretch>
        </p:blipFill>
        <p:spPr bwMode="auto">
          <a:xfrm>
            <a:off x="5109260" y="9381611"/>
            <a:ext cx="746383" cy="64871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416216073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1" y="-15830"/>
            <a:ext cx="7601519" cy="10801350"/>
          </a:xfrm>
          <a:prstGeom prst="rect">
            <a:avLst/>
          </a:prstGeom>
        </p:spPr>
      </p:pic>
      <p:sp>
        <p:nvSpPr>
          <p:cNvPr id="5122" name="Прямоугольник 14"/>
          <p:cNvSpPr>
            <a:spLocks noChangeArrowheads="1"/>
          </p:cNvSpPr>
          <p:nvPr/>
        </p:nvSpPr>
        <p:spPr bwMode="auto">
          <a:xfrm>
            <a:off x="1717037" y="3613577"/>
            <a:ext cx="4207703" cy="43627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2100" b="1" i="1" dirty="0">
                <a:solidFill>
                  <a:srgbClr val="00B050"/>
                </a:solidFill>
                <a:latin typeface="Times New Roman" pitchFamily="18" charset="0"/>
                <a:cs typeface="Times New Roman" pitchFamily="18" charset="0"/>
              </a:rPr>
              <a:t>   </a:t>
            </a:r>
            <a:endParaRPr lang="ru-RU" altLang="ru-RU" sz="2100" i="1" dirty="0">
              <a:solidFill>
                <a:srgbClr val="00B050"/>
              </a:solidFill>
              <a:latin typeface="Arial" charset="0"/>
            </a:endParaRPr>
          </a:p>
        </p:txBody>
      </p:sp>
      <p:sp>
        <p:nvSpPr>
          <p:cNvPr id="5123" name="Прямоугольник 14"/>
          <p:cNvSpPr>
            <a:spLocks noChangeArrowheads="1"/>
          </p:cNvSpPr>
          <p:nvPr/>
        </p:nvSpPr>
        <p:spPr bwMode="auto">
          <a:xfrm>
            <a:off x="1001910" y="872550"/>
            <a:ext cx="5105926" cy="59838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algn="ctr" eaLnBrk="1" fontAlgn="base" hangingPunct="1">
              <a:spcBef>
                <a:spcPct val="0"/>
              </a:spcBef>
              <a:spcAft>
                <a:spcPct val="0"/>
              </a:spcAft>
              <a:buFontTx/>
              <a:buNone/>
            </a:pPr>
            <a:r>
              <a:rPr lang="ru-RU" altLang="ru-RU" b="1" dirty="0" smtClean="0">
                <a:solidFill>
                  <a:srgbClr val="002060"/>
                </a:solidFill>
                <a:latin typeface="Monotype Corsiva" panose="03010101010201010101" pitchFamily="66" charset="0"/>
                <a:cs typeface="Times New Roman" pitchFamily="18" charset="0"/>
              </a:rPr>
              <a:t>«Изучаем дорожные знаки»</a:t>
            </a:r>
            <a:endParaRPr lang="ru-RU" altLang="ru-RU" dirty="0" smtClean="0">
              <a:solidFill>
                <a:srgbClr val="002060"/>
              </a:solidFill>
              <a:latin typeface="Monotype Corsiva" panose="03010101010201010101" pitchFamily="66" charset="0"/>
            </a:endParaRPr>
          </a:p>
        </p:txBody>
      </p:sp>
      <p:sp>
        <p:nvSpPr>
          <p:cNvPr id="5126" name="Прямоугольник 22"/>
          <p:cNvSpPr>
            <a:spLocks noChangeArrowheads="1"/>
          </p:cNvSpPr>
          <p:nvPr/>
        </p:nvSpPr>
        <p:spPr bwMode="auto">
          <a:xfrm>
            <a:off x="4256711" y="9993128"/>
            <a:ext cx="3493584" cy="4445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fontAlgn="base">
              <a:spcBef>
                <a:spcPct val="0"/>
              </a:spcBef>
              <a:spcAft>
                <a:spcPct val="0"/>
              </a:spcAft>
              <a:buFontTx/>
              <a:buNone/>
            </a:pPr>
            <a:r>
              <a:rPr lang="ru-RU" altLang="ru-RU" sz="1100">
                <a:solidFill>
                  <a:srgbClr val="008000"/>
                </a:solidFill>
                <a:latin typeface="Times New Roman" pitchFamily="18" charset="0"/>
                <a:cs typeface="Times New Roman" pitchFamily="18" charset="0"/>
              </a:rPr>
              <a:t>.</a:t>
            </a:r>
            <a:endParaRPr lang="ru-RU" altLang="ru-RU" sz="1100">
              <a:solidFill>
                <a:prstClr val="black"/>
              </a:solidFill>
              <a:latin typeface="Times New Roman" pitchFamily="18" charset="0"/>
              <a:cs typeface="Times New Roman" pitchFamily="18" charset="0"/>
            </a:endParaRPr>
          </a:p>
          <a:p>
            <a:pPr fontAlgn="base">
              <a:spcBef>
                <a:spcPct val="0"/>
              </a:spcBef>
              <a:spcAft>
                <a:spcPct val="0"/>
              </a:spcAft>
              <a:buFontTx/>
              <a:buNone/>
            </a:pPr>
            <a:r>
              <a:rPr lang="ru-RU" altLang="ru-RU" sz="1100">
                <a:solidFill>
                  <a:srgbClr val="008000"/>
                </a:solidFill>
                <a:latin typeface="Times New Roman" pitchFamily="18" charset="0"/>
                <a:cs typeface="Times New Roman" pitchFamily="18" charset="0"/>
              </a:rPr>
              <a:t> </a:t>
            </a:r>
            <a:endParaRPr lang="ru-RU" altLang="ru-RU" sz="1100">
              <a:solidFill>
                <a:prstClr val="black"/>
              </a:solidFill>
              <a:latin typeface="Times New Roman" pitchFamily="18" charset="0"/>
              <a:cs typeface="Times New Roman" pitchFamily="18" charset="0"/>
            </a:endParaRPr>
          </a:p>
        </p:txBody>
      </p:sp>
      <p:sp>
        <p:nvSpPr>
          <p:cNvPr id="5128" name="Прямоугольник 9"/>
          <p:cNvSpPr>
            <a:spLocks noChangeArrowheads="1"/>
          </p:cNvSpPr>
          <p:nvPr/>
        </p:nvSpPr>
        <p:spPr bwMode="auto">
          <a:xfrm>
            <a:off x="4415992" y="8462935"/>
            <a:ext cx="3145275" cy="58132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600" b="1">
                <a:solidFill>
                  <a:prstClr val="black"/>
                </a:solidFill>
                <a:latin typeface="Times New Roman" pitchFamily="18" charset="0"/>
                <a:cs typeface="Times New Roman" pitchFamily="18" charset="0"/>
              </a:rPr>
              <a:t>  </a:t>
            </a:r>
            <a:endParaRPr lang="ru-RU" altLang="ru-RU" sz="1400">
              <a:solidFill>
                <a:prstClr val="black"/>
              </a:solidFill>
              <a:latin typeface="Times New Roman" pitchFamily="18" charset="0"/>
              <a:cs typeface="Times New Roman" pitchFamily="18" charset="0"/>
            </a:endParaRPr>
          </a:p>
          <a:p>
            <a:pPr eaLnBrk="1" fontAlgn="base" hangingPunct="1">
              <a:spcBef>
                <a:spcPct val="0"/>
              </a:spcBef>
              <a:spcAft>
                <a:spcPct val="0"/>
              </a:spcAft>
              <a:buFontTx/>
              <a:buNone/>
            </a:pPr>
            <a:endParaRPr lang="ru-RU" altLang="ru-RU" sz="1400">
              <a:solidFill>
                <a:prstClr val="black"/>
              </a:solidFill>
              <a:latin typeface="Arial" charset="0"/>
            </a:endParaRPr>
          </a:p>
        </p:txBody>
      </p:sp>
      <p:sp>
        <p:nvSpPr>
          <p:cNvPr id="5129" name="Прямоугольник 9"/>
          <p:cNvSpPr>
            <a:spLocks noChangeArrowheads="1"/>
          </p:cNvSpPr>
          <p:nvPr/>
        </p:nvSpPr>
        <p:spPr bwMode="auto">
          <a:xfrm>
            <a:off x="4415992" y="8378549"/>
            <a:ext cx="3145275" cy="7988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600" b="1">
                <a:solidFill>
                  <a:prstClr val="black"/>
                </a:solidFill>
                <a:latin typeface="Times New Roman" pitchFamily="18" charset="0"/>
                <a:cs typeface="Times New Roman" pitchFamily="18" charset="0"/>
              </a:rPr>
              <a:t> </a:t>
            </a:r>
            <a:endParaRPr lang="ru-RU" altLang="ru-RU" sz="1400">
              <a:solidFill>
                <a:prstClr val="black"/>
              </a:solidFill>
              <a:latin typeface="Times New Roman" pitchFamily="18" charset="0"/>
              <a:cs typeface="Times New Roman" pitchFamily="18" charset="0"/>
            </a:endParaRPr>
          </a:p>
          <a:p>
            <a:pPr eaLnBrk="1" fontAlgn="base" hangingPunct="1">
              <a:spcBef>
                <a:spcPct val="0"/>
              </a:spcBef>
              <a:spcAft>
                <a:spcPct val="0"/>
              </a:spcAft>
              <a:buFontTx/>
              <a:buNone/>
            </a:pPr>
            <a:r>
              <a:rPr lang="ru-RU" altLang="ru-RU" sz="1400">
                <a:solidFill>
                  <a:prstClr val="black"/>
                </a:solidFill>
                <a:latin typeface="Times New Roman" pitchFamily="18" charset="0"/>
                <a:cs typeface="Times New Roman" pitchFamily="18" charset="0"/>
              </a:rPr>
              <a:t> </a:t>
            </a:r>
          </a:p>
          <a:p>
            <a:pPr eaLnBrk="1" fontAlgn="base" hangingPunct="1">
              <a:spcBef>
                <a:spcPct val="0"/>
              </a:spcBef>
              <a:spcAft>
                <a:spcPct val="0"/>
              </a:spcAft>
              <a:buFontTx/>
              <a:buNone/>
            </a:pPr>
            <a:endParaRPr lang="ru-RU" altLang="ru-RU" sz="1400">
              <a:solidFill>
                <a:prstClr val="black"/>
              </a:solidFill>
              <a:latin typeface="Arial" charset="0"/>
            </a:endParaRPr>
          </a:p>
        </p:txBody>
      </p:sp>
      <p:sp>
        <p:nvSpPr>
          <p:cNvPr id="5134" name="WordArt 15"/>
          <p:cNvSpPr>
            <a:spLocks noChangeArrowheads="1" noChangeShapeType="1" noTextEdit="1"/>
          </p:cNvSpPr>
          <p:nvPr/>
        </p:nvSpPr>
        <p:spPr bwMode="auto">
          <a:xfrm>
            <a:off x="5438351" y="6207963"/>
            <a:ext cx="1984832" cy="425679"/>
          </a:xfrm>
          <a:prstGeom prst="rect">
            <a:avLst/>
          </a:prstGeom>
        </p:spPr>
        <p:txBody>
          <a:bodyPr wrap="none" lIns="104923" tIns="52461" rIns="104923" bIns="52461" fromWordArt="1">
            <a:prstTxWarp prst="textCurveUp">
              <a:avLst>
                <a:gd name="adj" fmla="val 35787"/>
              </a:avLst>
            </a:prstTxWarp>
          </a:bodyPr>
          <a:lstStyle/>
          <a:p>
            <a:pPr algn="ctr" fontAlgn="base">
              <a:spcBef>
                <a:spcPct val="0"/>
              </a:spcBef>
              <a:spcAft>
                <a:spcPct val="0"/>
              </a:spcAft>
            </a:pPr>
            <a:endParaRPr lang="ru-RU" sz="4100" b="1" kern="10">
              <a:ln w="9525">
                <a:solidFill>
                  <a:srgbClr val="993366"/>
                </a:solidFill>
                <a:round/>
                <a:headEnd/>
                <a:tailEnd/>
              </a:ln>
              <a:gradFill rotWithShape="1">
                <a:gsLst>
                  <a:gs pos="0">
                    <a:srgbClr val="FF9933"/>
                  </a:gs>
                  <a:gs pos="100000">
                    <a:srgbClr val="FF0000"/>
                  </a:gs>
                </a:gsLst>
                <a:path path="rect">
                  <a:fillToRect l="50000" t="50000" r="50000" b="50000"/>
                </a:path>
              </a:gradFill>
              <a:effectLst>
                <a:outerShdw dist="35921" dir="2700000" algn="ctr" rotWithShape="0">
                  <a:srgbClr val="C0C0C0">
                    <a:alpha val="79999"/>
                  </a:srgbClr>
                </a:outerShdw>
              </a:effectLst>
              <a:latin typeface="Monotype Corsiva"/>
            </a:endParaRPr>
          </a:p>
        </p:txBody>
      </p:sp>
      <p:sp>
        <p:nvSpPr>
          <p:cNvPr id="5135" name="WordArt 15"/>
          <p:cNvSpPr>
            <a:spLocks noChangeArrowheads="1" noChangeShapeType="1" noTextEdit="1"/>
          </p:cNvSpPr>
          <p:nvPr/>
        </p:nvSpPr>
        <p:spPr bwMode="auto">
          <a:xfrm>
            <a:off x="5448662" y="5996999"/>
            <a:ext cx="1984832" cy="510064"/>
          </a:xfrm>
          <a:prstGeom prst="rect">
            <a:avLst/>
          </a:prstGeom>
        </p:spPr>
        <p:txBody>
          <a:bodyPr wrap="none" lIns="104923" tIns="52461" rIns="104923" bIns="52461" fromWordArt="1">
            <a:prstTxWarp prst="textCurveUp">
              <a:avLst>
                <a:gd name="adj" fmla="val 35787"/>
              </a:avLst>
            </a:prstTxWarp>
          </a:bodyPr>
          <a:lstStyle/>
          <a:p>
            <a:pPr algn="ctr" fontAlgn="base">
              <a:spcBef>
                <a:spcPct val="0"/>
              </a:spcBef>
              <a:spcAft>
                <a:spcPct val="0"/>
              </a:spcAft>
            </a:pPr>
            <a:endParaRPr lang="ru-RU" sz="4100" b="1" kern="10">
              <a:ln w="9525">
                <a:solidFill>
                  <a:srgbClr val="993366"/>
                </a:solidFill>
                <a:round/>
                <a:headEnd/>
                <a:tailEnd/>
              </a:ln>
              <a:gradFill rotWithShape="1">
                <a:gsLst>
                  <a:gs pos="0">
                    <a:srgbClr val="FF9933"/>
                  </a:gs>
                  <a:gs pos="100000">
                    <a:srgbClr val="FF0000"/>
                  </a:gs>
                </a:gsLst>
                <a:path path="rect">
                  <a:fillToRect l="50000" t="50000" r="50000" b="50000"/>
                </a:path>
              </a:gradFill>
              <a:effectLst>
                <a:outerShdw dist="35921" dir="2700000" algn="ctr" rotWithShape="0">
                  <a:srgbClr val="C0C0C0">
                    <a:alpha val="79999"/>
                  </a:srgbClr>
                </a:outerShdw>
              </a:effectLst>
              <a:latin typeface="Monotype Corsiva"/>
            </a:endParaRPr>
          </a:p>
        </p:txBody>
      </p:sp>
      <p:sp>
        <p:nvSpPr>
          <p:cNvPr id="5136" name="Прямоугольник 27"/>
          <p:cNvSpPr>
            <a:spLocks noChangeArrowheads="1"/>
          </p:cNvSpPr>
          <p:nvPr/>
        </p:nvSpPr>
        <p:spPr bwMode="auto">
          <a:xfrm>
            <a:off x="4177952" y="7017128"/>
            <a:ext cx="2936991" cy="32629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spcBef>
                <a:spcPct val="0"/>
              </a:spcBef>
              <a:spcAft>
                <a:spcPct val="0"/>
              </a:spcAft>
              <a:buFontTx/>
              <a:buNone/>
            </a:pPr>
            <a:r>
              <a:rPr lang="ru-RU" altLang="ru-RU" sz="1400" b="1" i="1">
                <a:solidFill>
                  <a:srgbClr val="FF0000"/>
                </a:solidFill>
                <a:latin typeface="Times New Roman" pitchFamily="18" charset="0"/>
                <a:cs typeface="Times New Roman" pitchFamily="18" charset="0"/>
              </a:rPr>
              <a:t>                 </a:t>
            </a:r>
            <a:endParaRPr lang="ru-RU" altLang="ru-RU" sz="2100">
              <a:solidFill>
                <a:prstClr val="black"/>
              </a:solidFill>
              <a:latin typeface="Times New Roman" pitchFamily="18" charset="0"/>
              <a:cs typeface="Times New Roman" pitchFamily="18" charset="0"/>
            </a:endParaRPr>
          </a:p>
        </p:txBody>
      </p:sp>
      <p:sp>
        <p:nvSpPr>
          <p:cNvPr id="5137" name="Прямоугольник 29"/>
          <p:cNvSpPr>
            <a:spLocks noChangeArrowheads="1"/>
          </p:cNvSpPr>
          <p:nvPr/>
        </p:nvSpPr>
        <p:spPr bwMode="auto">
          <a:xfrm>
            <a:off x="889462" y="1494692"/>
            <a:ext cx="3254802" cy="13986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lIns="104923" tIns="52461" rIns="104923" bIns="52461">
            <a:spAutoFit/>
          </a:bodyPr>
          <a:lstStyle>
            <a:lvl1pPr eaLnBrk="0" hangingPunct="0">
              <a:spcBef>
                <a:spcPct val="20000"/>
              </a:spcBef>
              <a:buFont typeface="Arial" charset="0"/>
              <a:buChar char="•"/>
              <a:defRPr sz="3200">
                <a:solidFill>
                  <a:schemeClr val="tx1"/>
                </a:solidFill>
                <a:latin typeface="Calibri" pitchFamily="34" charset="0"/>
              </a:defRPr>
            </a:lvl1pPr>
            <a:lvl2pPr marL="742950" indent="-285750" eaLnBrk="0" hangingPunct="0">
              <a:spcBef>
                <a:spcPct val="20000"/>
              </a:spcBef>
              <a:buFont typeface="Arial" charset="0"/>
              <a:buChar char="–"/>
              <a:defRPr sz="2800">
                <a:solidFill>
                  <a:schemeClr val="tx1"/>
                </a:solidFill>
                <a:latin typeface="Calibri" pitchFamily="34" charset="0"/>
              </a:defRPr>
            </a:lvl2pPr>
            <a:lvl3pPr marL="1143000" indent="-228600" eaLnBrk="0" hangingPunct="0">
              <a:spcBef>
                <a:spcPct val="20000"/>
              </a:spcBef>
              <a:buFont typeface="Arial" charset="0"/>
              <a:buChar char="•"/>
              <a:defRPr sz="2400">
                <a:solidFill>
                  <a:schemeClr val="tx1"/>
                </a:solidFill>
                <a:latin typeface="Calibri" pitchFamily="34" charset="0"/>
              </a:defRPr>
            </a:lvl3pPr>
            <a:lvl4pPr marL="1600200" indent="-228600" eaLnBrk="0" hangingPunct="0">
              <a:spcBef>
                <a:spcPct val="20000"/>
              </a:spcBef>
              <a:buFont typeface="Arial" charset="0"/>
              <a:buChar char="–"/>
              <a:defRPr sz="2000">
                <a:solidFill>
                  <a:schemeClr val="tx1"/>
                </a:solidFill>
                <a:latin typeface="Calibri" pitchFamily="34" charset="0"/>
              </a:defRPr>
            </a:lvl4pPr>
            <a:lvl5pPr marL="2057400" indent="-228600" eaLnBrk="0" hangingPunct="0">
              <a:spcBef>
                <a:spcPct val="20000"/>
              </a:spcBef>
              <a:buFont typeface="Arial" charset="0"/>
              <a:buChar char="»"/>
              <a:defRPr sz="2000">
                <a:solidFill>
                  <a:schemeClr val="tx1"/>
                </a:solidFill>
                <a:latin typeface="Calibri" pitchFamily="34" charset="0"/>
              </a:defRPr>
            </a:lvl5pPr>
            <a:lvl6pPr marL="2514600" indent="-228600" eaLnBrk="0" fontAlgn="base" hangingPunct="0">
              <a:spcBef>
                <a:spcPct val="20000"/>
              </a:spcBef>
              <a:spcAft>
                <a:spcPct val="0"/>
              </a:spcAft>
              <a:buFont typeface="Arial" charset="0"/>
              <a:buChar char="»"/>
              <a:defRPr sz="2000">
                <a:solidFill>
                  <a:schemeClr val="tx1"/>
                </a:solidFill>
                <a:latin typeface="Calibri" pitchFamily="34" charset="0"/>
              </a:defRPr>
            </a:lvl6pPr>
            <a:lvl7pPr marL="2971800" indent="-228600" eaLnBrk="0" fontAlgn="base" hangingPunct="0">
              <a:spcBef>
                <a:spcPct val="20000"/>
              </a:spcBef>
              <a:spcAft>
                <a:spcPct val="0"/>
              </a:spcAft>
              <a:buFont typeface="Arial" charset="0"/>
              <a:buChar char="»"/>
              <a:defRPr sz="2000">
                <a:solidFill>
                  <a:schemeClr val="tx1"/>
                </a:solidFill>
                <a:latin typeface="Calibri" pitchFamily="34" charset="0"/>
              </a:defRPr>
            </a:lvl7pPr>
            <a:lvl8pPr marL="3429000" indent="-228600" eaLnBrk="0" fontAlgn="base" hangingPunct="0">
              <a:spcBef>
                <a:spcPct val="20000"/>
              </a:spcBef>
              <a:spcAft>
                <a:spcPct val="0"/>
              </a:spcAft>
              <a:buFont typeface="Arial" charset="0"/>
              <a:buChar char="»"/>
              <a:defRPr sz="2000">
                <a:solidFill>
                  <a:schemeClr val="tx1"/>
                </a:solidFill>
                <a:latin typeface="Calibri" pitchFamily="34" charset="0"/>
              </a:defRPr>
            </a:lvl8pPr>
            <a:lvl9pPr marL="3886200" indent="-228600" eaLnBrk="0" fontAlgn="base" hangingPunct="0">
              <a:spcBef>
                <a:spcPct val="20000"/>
              </a:spcBef>
              <a:spcAft>
                <a:spcPct val="0"/>
              </a:spcAft>
              <a:buFont typeface="Arial" charset="0"/>
              <a:buChar char="»"/>
              <a:defRPr sz="2000">
                <a:solidFill>
                  <a:schemeClr val="tx1"/>
                </a:solidFill>
                <a:latin typeface="Calibri" pitchFamily="34" charset="0"/>
              </a:defRPr>
            </a:lvl9pPr>
          </a:lstStyle>
          <a:p>
            <a:pPr eaLnBrk="1" fontAlgn="base" hangingPunct="1">
              <a:lnSpc>
                <a:spcPct val="150000"/>
              </a:lnSpc>
              <a:spcBef>
                <a:spcPct val="0"/>
              </a:spcBef>
              <a:spcAft>
                <a:spcPct val="0"/>
              </a:spcAft>
              <a:buFont typeface="Arial" charset="0"/>
              <a:buNone/>
            </a:pPr>
            <a:endParaRPr lang="ru-RU" altLang="ru-RU" sz="1600" b="1" dirty="0">
              <a:solidFill>
                <a:prstClr val="black"/>
              </a:solidFill>
              <a:latin typeface="Times New Roman" pitchFamily="18" charset="0"/>
              <a:cs typeface="Times New Roman" pitchFamily="18" charset="0"/>
            </a:endParaRPr>
          </a:p>
          <a:p>
            <a:pPr eaLnBrk="1" fontAlgn="base" hangingPunct="1">
              <a:lnSpc>
                <a:spcPct val="150000"/>
              </a:lnSpc>
              <a:spcBef>
                <a:spcPct val="0"/>
              </a:spcBef>
              <a:spcAft>
                <a:spcPct val="0"/>
              </a:spcAft>
              <a:buFont typeface="Arial" charset="0"/>
              <a:buNone/>
            </a:pPr>
            <a:endParaRPr lang="ru-RU" altLang="ru-RU" sz="1600" b="1" dirty="0">
              <a:solidFill>
                <a:prstClr val="black"/>
              </a:solidFill>
              <a:latin typeface="Times New Roman" pitchFamily="18" charset="0"/>
              <a:cs typeface="Times New Roman" pitchFamily="18" charset="0"/>
            </a:endParaRPr>
          </a:p>
          <a:p>
            <a:pPr eaLnBrk="1" fontAlgn="base" hangingPunct="1">
              <a:lnSpc>
                <a:spcPct val="150000"/>
              </a:lnSpc>
              <a:spcBef>
                <a:spcPct val="0"/>
              </a:spcBef>
              <a:spcAft>
                <a:spcPct val="0"/>
              </a:spcAft>
              <a:buFont typeface="Arial" charset="0"/>
              <a:buNone/>
            </a:pPr>
            <a:endParaRPr lang="ru-RU" altLang="ru-RU" sz="1600" b="1" dirty="0">
              <a:solidFill>
                <a:prstClr val="black"/>
              </a:solidFill>
              <a:latin typeface="Times New Roman" pitchFamily="18" charset="0"/>
              <a:cs typeface="Times New Roman" pitchFamily="18" charset="0"/>
            </a:endParaRPr>
          </a:p>
          <a:p>
            <a:pPr algn="ctr"/>
            <a:endParaRPr lang="ru-RU" sz="1000" dirty="0">
              <a:solidFill>
                <a:prstClr val="black"/>
              </a:solidFill>
              <a:latin typeface="Times New Roman"/>
              <a:ea typeface="SimSun"/>
            </a:endParaRPr>
          </a:p>
        </p:txBody>
      </p:sp>
      <p:pic>
        <p:nvPicPr>
          <p:cNvPr id="19" name="Рисунок 1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646446" y="1171744"/>
            <a:ext cx="1386459" cy="1549292"/>
          </a:xfrm>
          <a:prstGeom prst="rect">
            <a:avLst/>
          </a:prstGeom>
        </p:spPr>
      </p:pic>
      <p:sp>
        <p:nvSpPr>
          <p:cNvPr id="4" name="TextBox 3"/>
          <p:cNvSpPr txBox="1"/>
          <p:nvPr/>
        </p:nvSpPr>
        <p:spPr>
          <a:xfrm>
            <a:off x="2034799" y="1470939"/>
            <a:ext cx="3413863" cy="763474"/>
          </a:xfrm>
          <a:prstGeom prst="rect">
            <a:avLst/>
          </a:prstGeom>
          <a:noFill/>
        </p:spPr>
        <p:txBody>
          <a:bodyPr wrap="square" lIns="104923" tIns="52461" rIns="104923" bIns="52461" rtlCol="0">
            <a:spAutoFit/>
          </a:bodyPr>
          <a:lstStyle/>
          <a:p>
            <a:pPr algn="ctr"/>
            <a:r>
              <a:rPr lang="ru-RU" sz="1400" b="1" dirty="0">
                <a:solidFill>
                  <a:srgbClr val="002060"/>
                </a:solidFill>
                <a:latin typeface="Times New Roman" panose="02020603050405020304" pitchFamily="18" charset="0"/>
                <a:cs typeface="Times New Roman" panose="02020603050405020304" pitchFamily="18" charset="0"/>
              </a:rPr>
              <a:t>Привет друзья! Я продолжаю свой урок и хочу рассказать о новых дорожных знаках!</a:t>
            </a:r>
          </a:p>
        </p:txBody>
      </p:sp>
      <p:sp>
        <p:nvSpPr>
          <p:cNvPr id="6" name="Скругленная прямоугольная выноска 5"/>
          <p:cNvSpPr/>
          <p:nvPr/>
        </p:nvSpPr>
        <p:spPr>
          <a:xfrm>
            <a:off x="2034799" y="1480658"/>
            <a:ext cx="3413863" cy="770957"/>
          </a:xfrm>
          <a:prstGeom prst="wedgeRoundRectCallout">
            <a:avLst>
              <a:gd name="adj1" fmla="val 59494"/>
              <a:gd name="adj2" fmla="val -32113"/>
              <a:gd name="adj3" fmla="val 16667"/>
            </a:avLst>
          </a:prstGeom>
          <a:noFill/>
        </p:spPr>
        <p:style>
          <a:lnRef idx="2">
            <a:schemeClr val="accent1">
              <a:shade val="50000"/>
            </a:schemeClr>
          </a:lnRef>
          <a:fillRef idx="1">
            <a:schemeClr val="accent1"/>
          </a:fillRef>
          <a:effectRef idx="0">
            <a:schemeClr val="accent1"/>
          </a:effectRef>
          <a:fontRef idx="minor">
            <a:schemeClr val="lt1"/>
          </a:fontRef>
        </p:style>
        <p:txBody>
          <a:bodyPr lIns="104923" tIns="52461" rIns="104923" bIns="52461" spcCol="0" rtlCol="0" anchor="ctr"/>
          <a:lstStyle/>
          <a:p>
            <a:pPr algn="ctr"/>
            <a:endParaRPr lang="ru-RU">
              <a:solidFill>
                <a:prstClr val="white"/>
              </a:solidFill>
            </a:endParaRPr>
          </a:p>
        </p:txBody>
      </p:sp>
      <p:sp>
        <p:nvSpPr>
          <p:cNvPr id="3" name="Прямоугольник 2"/>
          <p:cNvSpPr/>
          <p:nvPr/>
        </p:nvSpPr>
        <p:spPr>
          <a:xfrm>
            <a:off x="924654" y="2514387"/>
            <a:ext cx="3778250" cy="7417415"/>
          </a:xfrm>
          <a:prstGeom prst="rect">
            <a:avLst/>
          </a:prstGeom>
        </p:spPr>
        <p:txBody>
          <a:bodyPr>
            <a:spAutoFit/>
          </a:bodyPr>
          <a:lstStyle/>
          <a:p>
            <a:r>
              <a:rPr lang="ru-RU" sz="1400" b="1" dirty="0">
                <a:solidFill>
                  <a:srgbClr val="002060"/>
                </a:solidFill>
                <a:latin typeface="Times New Roman" panose="02020603050405020304" pitchFamily="18" charset="0"/>
                <a:cs typeface="Times New Roman" panose="02020603050405020304" pitchFamily="18" charset="0"/>
              </a:rPr>
              <a:t> Знак «Ограничение минимальной скорости»:</a:t>
            </a:r>
          </a:p>
          <a:p>
            <a:pPr algn="just"/>
            <a:r>
              <a:rPr lang="ru-RU" sz="1400" dirty="0">
                <a:latin typeface="Times New Roman" panose="02020603050405020304" pitchFamily="18" charset="0"/>
                <a:cs typeface="Times New Roman" panose="02020603050405020304" pitchFamily="18" charset="0"/>
              </a:rPr>
              <a:t>Говорит знак: «В самом деле,</a:t>
            </a:r>
          </a:p>
          <a:p>
            <a:pPr algn="just"/>
            <a:r>
              <a:rPr lang="ru-RU" sz="1400" dirty="0">
                <a:latin typeface="Times New Roman" panose="02020603050405020304" pitchFamily="18" charset="0"/>
                <a:cs typeface="Times New Roman" panose="02020603050405020304" pitchFamily="18" charset="0"/>
              </a:rPr>
              <a:t>Что плетешься еле-еле?</a:t>
            </a:r>
          </a:p>
          <a:p>
            <a:pPr algn="just"/>
            <a:r>
              <a:rPr lang="ru-RU" sz="1400" dirty="0">
                <a:latin typeface="Times New Roman" panose="02020603050405020304" pitchFamily="18" charset="0"/>
                <a:cs typeface="Times New Roman" panose="02020603050405020304" pitchFamily="18" charset="0"/>
              </a:rPr>
              <a:t>Будь ты хоть трехглавый змей,</a:t>
            </a:r>
          </a:p>
          <a:p>
            <a:pPr algn="just"/>
            <a:r>
              <a:rPr lang="ru-RU" sz="1400" dirty="0">
                <a:latin typeface="Times New Roman" panose="02020603050405020304" pitchFamily="18" charset="0"/>
                <a:cs typeface="Times New Roman" panose="02020603050405020304" pitchFamily="18" charset="0"/>
              </a:rPr>
              <a:t>Ехать медленней не смей!»</a:t>
            </a:r>
            <a:endParaRPr lang="ru-RU" sz="1400" dirty="0" smtClean="0">
              <a:latin typeface="Times New Roman" panose="02020603050405020304" pitchFamily="18" charset="0"/>
              <a:cs typeface="Times New Roman" panose="02020603050405020304" pitchFamily="18" charset="0"/>
            </a:endParaRPr>
          </a:p>
          <a:p>
            <a:pPr algn="just"/>
            <a:endParaRPr lang="ru-RU" sz="1400" b="1" dirty="0" smtClean="0">
              <a:solidFill>
                <a:srgbClr val="002060"/>
              </a:solidFill>
              <a:latin typeface="Times New Roman" panose="02020603050405020304" pitchFamily="18" charset="0"/>
              <a:cs typeface="Times New Roman" panose="02020603050405020304" pitchFamily="18" charset="0"/>
            </a:endParaRPr>
          </a:p>
          <a:p>
            <a:pPr algn="just"/>
            <a:r>
              <a:rPr lang="ru-RU" sz="1400" b="1" dirty="0">
                <a:solidFill>
                  <a:srgbClr val="002060"/>
                </a:solidFill>
                <a:latin typeface="Times New Roman" panose="02020603050405020304" pitchFamily="18" charset="0"/>
                <a:cs typeface="Times New Roman" panose="02020603050405020304" pitchFamily="18" charset="0"/>
              </a:rPr>
              <a:t>Знак «Пересечение с трамвайной линией»:</a:t>
            </a:r>
          </a:p>
          <a:p>
            <a:pPr algn="just"/>
            <a:r>
              <a:rPr lang="ru-RU" sz="1400" dirty="0">
                <a:latin typeface="Times New Roman" panose="02020603050405020304" pitchFamily="18" charset="0"/>
                <a:cs typeface="Times New Roman" panose="02020603050405020304" pitchFamily="18" charset="0"/>
              </a:rPr>
              <a:t>Эй, водитель, не зевай!</a:t>
            </a:r>
          </a:p>
          <a:p>
            <a:pPr algn="just"/>
            <a:r>
              <a:rPr lang="ru-RU" sz="1400" dirty="0">
                <a:latin typeface="Times New Roman" panose="02020603050405020304" pitchFamily="18" charset="0"/>
                <a:cs typeface="Times New Roman" panose="02020603050405020304" pitchFamily="18" charset="0"/>
              </a:rPr>
              <a:t>Ходит впереди трамвай.</a:t>
            </a:r>
          </a:p>
          <a:p>
            <a:pPr algn="just"/>
            <a:r>
              <a:rPr lang="ru-RU" sz="1400" dirty="0">
                <a:latin typeface="Times New Roman" panose="02020603050405020304" pitchFamily="18" charset="0"/>
                <a:cs typeface="Times New Roman" panose="02020603050405020304" pitchFamily="18" charset="0"/>
              </a:rPr>
              <a:t>Ты притормози немножко,</a:t>
            </a:r>
          </a:p>
          <a:p>
            <a:pPr algn="just"/>
            <a:r>
              <a:rPr lang="ru-RU" sz="1400" dirty="0">
                <a:latin typeface="Times New Roman" panose="02020603050405020304" pitchFamily="18" charset="0"/>
                <a:cs typeface="Times New Roman" panose="02020603050405020304" pitchFamily="18" charset="0"/>
              </a:rPr>
              <a:t>Уступи ему дорожку</a:t>
            </a:r>
            <a:r>
              <a:rPr lang="ru-RU" sz="1400" dirty="0" smtClean="0">
                <a:latin typeface="Times New Roman" panose="02020603050405020304" pitchFamily="18" charset="0"/>
                <a:cs typeface="Times New Roman" panose="02020603050405020304" pitchFamily="18" charset="0"/>
              </a:rPr>
              <a:t>.</a:t>
            </a:r>
            <a:endParaRPr lang="ru-RU" sz="1400" b="1" dirty="0">
              <a:solidFill>
                <a:srgbClr val="002060"/>
              </a:solidFill>
              <a:latin typeface="Times New Roman" panose="02020603050405020304" pitchFamily="18" charset="0"/>
              <a:cs typeface="Times New Roman" panose="02020603050405020304" pitchFamily="18" charset="0"/>
            </a:endParaRPr>
          </a:p>
          <a:p>
            <a:pPr algn="just"/>
            <a:endParaRPr lang="ru-RU" sz="1400" b="1" dirty="0" smtClean="0">
              <a:solidFill>
                <a:srgbClr val="002060"/>
              </a:solidFill>
              <a:latin typeface="Times New Roman" panose="02020603050405020304" pitchFamily="18" charset="0"/>
              <a:cs typeface="Times New Roman" panose="02020603050405020304" pitchFamily="18" charset="0"/>
            </a:endParaRPr>
          </a:p>
          <a:p>
            <a:pPr algn="just"/>
            <a:r>
              <a:rPr lang="ru-RU" sz="1400" b="1" dirty="0">
                <a:solidFill>
                  <a:srgbClr val="0070C0"/>
                </a:solidFill>
                <a:latin typeface="Times New Roman" panose="02020603050405020304" pitchFamily="18" charset="0"/>
                <a:cs typeface="Times New Roman" panose="02020603050405020304" pitchFamily="18" charset="0"/>
              </a:rPr>
              <a:t> </a:t>
            </a:r>
            <a:r>
              <a:rPr lang="ru-RU" sz="1400" b="1" dirty="0">
                <a:solidFill>
                  <a:srgbClr val="002060"/>
                </a:solidFill>
                <a:latin typeface="Times New Roman" panose="02020603050405020304" pitchFamily="18" charset="0"/>
                <a:cs typeface="Times New Roman" panose="02020603050405020304" pitchFamily="18" charset="0"/>
              </a:rPr>
              <a:t>Знак «Опасный поворот»:</a:t>
            </a:r>
          </a:p>
          <a:p>
            <a:pPr algn="just"/>
            <a:r>
              <a:rPr lang="ru-RU" sz="1400" dirty="0">
                <a:latin typeface="Times New Roman" panose="02020603050405020304" pitchFamily="18" charset="0"/>
                <a:cs typeface="Times New Roman" panose="02020603050405020304" pitchFamily="18" charset="0"/>
              </a:rPr>
              <a:t>Этот знак тревогу бьет –</a:t>
            </a:r>
          </a:p>
          <a:p>
            <a:pPr algn="just"/>
            <a:r>
              <a:rPr lang="ru-RU" sz="1400" dirty="0">
                <a:latin typeface="Times New Roman" panose="02020603050405020304" pitchFamily="18" charset="0"/>
                <a:cs typeface="Times New Roman" panose="02020603050405020304" pitchFamily="18" charset="0"/>
              </a:rPr>
              <a:t>Вот опасный поворот!</a:t>
            </a:r>
          </a:p>
          <a:p>
            <a:pPr algn="just"/>
            <a:r>
              <a:rPr lang="ru-RU" sz="1400" dirty="0">
                <a:latin typeface="Times New Roman" panose="02020603050405020304" pitchFamily="18" charset="0"/>
                <a:cs typeface="Times New Roman" panose="02020603050405020304" pitchFamily="18" charset="0"/>
              </a:rPr>
              <a:t>Ехать здесь, конечно, можно,</a:t>
            </a:r>
          </a:p>
          <a:p>
            <a:pPr algn="just"/>
            <a:r>
              <a:rPr lang="ru-RU" sz="1400" dirty="0">
                <a:latin typeface="Times New Roman" panose="02020603050405020304" pitchFamily="18" charset="0"/>
                <a:cs typeface="Times New Roman" panose="02020603050405020304" pitchFamily="18" charset="0"/>
              </a:rPr>
              <a:t>Только очень осторожно –</a:t>
            </a:r>
          </a:p>
          <a:p>
            <a:pPr algn="just"/>
            <a:r>
              <a:rPr lang="ru-RU" sz="1400" dirty="0">
                <a:latin typeface="Times New Roman" panose="02020603050405020304" pitchFamily="18" charset="0"/>
                <a:cs typeface="Times New Roman" panose="02020603050405020304" pitchFamily="18" charset="0"/>
              </a:rPr>
              <a:t>Никого не обгонять,</a:t>
            </a:r>
          </a:p>
          <a:p>
            <a:pPr algn="just"/>
            <a:r>
              <a:rPr lang="ru-RU" sz="1400" dirty="0">
                <a:latin typeface="Times New Roman" panose="02020603050405020304" pitchFamily="18" charset="0"/>
                <a:cs typeface="Times New Roman" panose="02020603050405020304" pitchFamily="18" charset="0"/>
              </a:rPr>
              <a:t>Пассажиров не менять.</a:t>
            </a:r>
          </a:p>
          <a:p>
            <a:pPr algn="just"/>
            <a:r>
              <a:rPr lang="ru-RU" sz="1400" b="1" dirty="0">
                <a:solidFill>
                  <a:srgbClr val="002060"/>
                </a:solidFill>
                <a:latin typeface="Times New Roman" panose="02020603050405020304" pitchFamily="18" charset="0"/>
                <a:cs typeface="Times New Roman" panose="02020603050405020304" pitchFamily="18" charset="0"/>
              </a:rPr>
              <a:t> </a:t>
            </a:r>
            <a:endParaRPr lang="ru-RU" sz="1400" b="1" dirty="0" smtClean="0">
              <a:solidFill>
                <a:srgbClr val="002060"/>
              </a:solidFill>
              <a:latin typeface="Times New Roman" panose="02020603050405020304" pitchFamily="18" charset="0"/>
              <a:cs typeface="Times New Roman" panose="02020603050405020304" pitchFamily="18" charset="0"/>
            </a:endParaRPr>
          </a:p>
          <a:p>
            <a:pPr algn="just"/>
            <a:r>
              <a:rPr lang="ru-RU" sz="1400" b="1" dirty="0">
                <a:solidFill>
                  <a:srgbClr val="002060"/>
                </a:solidFill>
                <a:latin typeface="Times New Roman" panose="02020603050405020304" pitchFamily="18" charset="0"/>
                <a:cs typeface="Times New Roman" panose="02020603050405020304" pitchFamily="18" charset="0"/>
              </a:rPr>
              <a:t>Знак «Пересечение равнозначных дорог»:</a:t>
            </a:r>
          </a:p>
          <a:p>
            <a:pPr algn="just"/>
            <a:r>
              <a:rPr lang="ru-RU" sz="1400" dirty="0">
                <a:latin typeface="Times New Roman" panose="02020603050405020304" pitchFamily="18" charset="0"/>
                <a:cs typeface="Times New Roman" panose="02020603050405020304" pitchFamily="18" charset="0"/>
              </a:rPr>
              <a:t>Этот знак скрестил удачно</a:t>
            </a:r>
          </a:p>
          <a:p>
            <a:pPr algn="just"/>
            <a:r>
              <a:rPr lang="ru-RU" sz="1400" dirty="0">
                <a:latin typeface="Times New Roman" panose="02020603050405020304" pitchFamily="18" charset="0"/>
                <a:cs typeface="Times New Roman" panose="02020603050405020304" pitchFamily="18" charset="0"/>
              </a:rPr>
              <a:t>Две дороги равнозначных.</a:t>
            </a:r>
          </a:p>
          <a:p>
            <a:pPr algn="just"/>
            <a:r>
              <a:rPr lang="ru-RU" sz="1400" dirty="0">
                <a:latin typeface="Times New Roman" panose="02020603050405020304" pitchFamily="18" charset="0"/>
                <a:cs typeface="Times New Roman" panose="02020603050405020304" pitchFamily="18" charset="0"/>
              </a:rPr>
              <a:t>Здесь, друзья, такие нравы –</a:t>
            </a:r>
          </a:p>
          <a:p>
            <a:pPr algn="just"/>
            <a:r>
              <a:rPr lang="ru-RU" sz="1400" dirty="0">
                <a:latin typeface="Times New Roman" panose="02020603050405020304" pitchFamily="18" charset="0"/>
                <a:cs typeface="Times New Roman" panose="02020603050405020304" pitchFamily="18" charset="0"/>
              </a:rPr>
              <a:t>Уступи тому, кто справа.</a:t>
            </a:r>
            <a:endParaRPr lang="ru-RU" sz="1400" dirty="0" smtClean="0">
              <a:latin typeface="Times New Roman" panose="02020603050405020304" pitchFamily="18" charset="0"/>
              <a:cs typeface="Times New Roman" panose="02020603050405020304" pitchFamily="18" charset="0"/>
            </a:endParaRPr>
          </a:p>
          <a:p>
            <a:pPr algn="just"/>
            <a:endParaRPr lang="ru-RU" sz="1400" dirty="0">
              <a:latin typeface="Times New Roman" panose="02020603050405020304" pitchFamily="18" charset="0"/>
              <a:cs typeface="Times New Roman" panose="02020603050405020304" pitchFamily="18" charset="0"/>
            </a:endParaRPr>
          </a:p>
          <a:p>
            <a:r>
              <a:rPr lang="ru-RU" sz="1400" dirty="0">
                <a:latin typeface="Times New Roman" panose="02020603050405020304" pitchFamily="18" charset="0"/>
                <a:cs typeface="Times New Roman" panose="02020603050405020304" pitchFamily="18" charset="0"/>
              </a:rPr>
              <a:t> </a:t>
            </a:r>
            <a:r>
              <a:rPr lang="ru-RU" sz="1400" b="1" dirty="0">
                <a:solidFill>
                  <a:srgbClr val="002060"/>
                </a:solidFill>
                <a:latin typeface="Times New Roman" panose="02020603050405020304" pitchFamily="18" charset="0"/>
                <a:cs typeface="Times New Roman" panose="02020603050405020304" pitchFamily="18" charset="0"/>
              </a:rPr>
              <a:t>Знак «Пересечение с круговым движением»:</a:t>
            </a:r>
          </a:p>
          <a:p>
            <a:r>
              <a:rPr lang="ru-RU" sz="1400" dirty="0">
                <a:latin typeface="Times New Roman" panose="02020603050405020304" pitchFamily="18" charset="0"/>
                <a:cs typeface="Times New Roman" panose="02020603050405020304" pitchFamily="18" charset="0"/>
              </a:rPr>
              <a:t>Этот знак понять нам просто –</a:t>
            </a:r>
          </a:p>
          <a:p>
            <a:r>
              <a:rPr lang="ru-RU" sz="1400" dirty="0">
                <a:latin typeface="Times New Roman" panose="02020603050405020304" pitchFamily="18" charset="0"/>
                <a:cs typeface="Times New Roman" panose="02020603050405020304" pitchFamily="18" charset="0"/>
              </a:rPr>
              <a:t>Скоро круглый перекресток.</a:t>
            </a:r>
          </a:p>
          <a:p>
            <a:r>
              <a:rPr lang="ru-RU" sz="1400" dirty="0">
                <a:latin typeface="Times New Roman" panose="02020603050405020304" pitchFamily="18" charset="0"/>
                <a:cs typeface="Times New Roman" panose="02020603050405020304" pitchFamily="18" charset="0"/>
              </a:rPr>
              <a:t>Так что придержи коней,</a:t>
            </a:r>
          </a:p>
          <a:p>
            <a:r>
              <a:rPr lang="ru-RU" sz="1400" dirty="0">
                <a:latin typeface="Times New Roman" panose="02020603050405020304" pitchFamily="18" charset="0"/>
                <a:cs typeface="Times New Roman" panose="02020603050405020304" pitchFamily="18" charset="0"/>
              </a:rPr>
              <a:t>Тот, кто в круге, тот главней.</a:t>
            </a:r>
          </a:p>
        </p:txBody>
      </p:sp>
      <p:pic>
        <p:nvPicPr>
          <p:cNvPr id="4098" name="Picture 2" descr="Ð¡ÑÐ¸ÑÐ¸ Ð¾ Ð´Ð¾ÑÐ¾Ð¶Ð½ÑÑ Ð·Ð½Ð°ÐºÐ°Ñ. ÐÐ¾ÑÐ¾Ð¶Ð½ÑÐ¹ Ð·Ð½Ð°Ðº. ÐÐ³ÑÐ°Ð½Ð¸ÑÐµÐ½Ð¸Ðµ Ð¼Ð¸Ð½Ð¸Ð¼Ð°Ð»ÑÐ½Ð¾Ð¹ ÑÐºÐ¾ÑÐ¾ÑÑÐ¸."/>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953692" y="2776108"/>
            <a:ext cx="1034937" cy="1034938"/>
          </a:xfrm>
          <a:prstGeom prst="rect">
            <a:avLst/>
          </a:prstGeom>
          <a:noFill/>
          <a:extLst>
            <a:ext uri="{909E8E84-426E-40DD-AFC4-6F175D3DCCD1}">
              <a14:hiddenFill xmlns:a14="http://schemas.microsoft.com/office/drawing/2010/main">
                <a:solidFill>
                  <a:srgbClr val="FFFFFF"/>
                </a:solidFill>
              </a14:hiddenFill>
            </a:ext>
          </a:extLst>
        </p:spPr>
      </p:pic>
      <p:pic>
        <p:nvPicPr>
          <p:cNvPr id="4100" name="Picture 4" descr="Ð¡ÑÐ¸ÑÐ¸ Ð¾ Ð´Ð¾ÑÐ¾Ð¶Ð½ÑÑ Ð·Ð½Ð°ÐºÐ°Ñ. ÐÐ¾ÑÐ¾Ð¶Ð½ÑÐ¹ Ð·Ð½Ð°Ðº. ÐÐµÑÐµÑÐµÑÐµÐ½Ð¸Ðµ Ñ ÑÑÐ°Ð¼Ð²Ð°Ð¹Ð½Ð¾Ð¹ Ð»Ð¸Ð½Ð¸ÐµÐ¹."/>
          <p:cNvPicPr>
            <a:picLocks noChangeAspect="1" noChangeArrowheads="1"/>
          </p:cNvPicPr>
          <p:nvPr/>
        </p:nvPicPr>
        <p:blipFill>
          <a:blip r:embed="rId6">
            <a:extLst>
              <a:ext uri="{BEBA8EAE-BF5A-486C-A8C5-ECC9F3942E4B}">
                <a14:imgProps xmlns:a14="http://schemas.microsoft.com/office/drawing/2010/main">
                  <a14:imgLayer r:embed="rId7">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4927162" y="4137090"/>
            <a:ext cx="1148216" cy="1016993"/>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Ð¡ÑÐ¸ÑÐ¸ Ð¾ Ð´Ð¾ÑÐ¾Ð¶Ð½ÑÑ Ð·Ð½Ð°ÐºÐ°Ñ. ÐÐ¾ÑÐ¾Ð¶Ð½ÑÐ¹ Ð·Ð½Ð°Ðº. ÐÐ¿Ð°ÑÐ½ÑÐ¹ Ð¿Ð¾Ð²Ð¾ÑÐ¾Ñ."/>
          <p:cNvPicPr>
            <a:picLocks noChangeAspect="1" noChangeArrowheads="1"/>
          </p:cNvPicPr>
          <p:nvPr/>
        </p:nvPicPr>
        <p:blipFill>
          <a:blip r:embed="rId8">
            <a:extLst>
              <a:ext uri="{BEBA8EAE-BF5A-486C-A8C5-ECC9F3942E4B}">
                <a14:imgProps xmlns:a14="http://schemas.microsoft.com/office/drawing/2010/main">
                  <a14:imgLayer r:embed="rId9">
                    <a14:imgEffect>
                      <a14:saturation sat="400000"/>
                    </a14:imgEffect>
                  </a14:imgLayer>
                </a14:imgProps>
              </a:ext>
              <a:ext uri="{28A0092B-C50C-407E-A947-70E740481C1C}">
                <a14:useLocalDpi xmlns:a14="http://schemas.microsoft.com/office/drawing/2010/main" val="0"/>
              </a:ext>
            </a:extLst>
          </a:blip>
          <a:srcRect/>
          <a:stretch>
            <a:fillRect/>
          </a:stretch>
        </p:blipFill>
        <p:spPr bwMode="auto">
          <a:xfrm>
            <a:off x="4702904" y="5681661"/>
            <a:ext cx="1860426" cy="825402"/>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Ð¡ÑÐ¸ÑÐ¸ Ð¾ Ð´Ð¾ÑÐ¾Ð¶Ð½ÑÑ Ð·Ð½Ð°ÐºÐ°Ñ. ÐÐ¾ÑÐ¾Ð¶Ð½ÑÐ¹ Ð·Ð½Ð°Ðº. ÐÐµÑÐµÑÐµÑÐµÐ½Ð¸Ðµ ÑÐ°Ð²Ð½Ð¾Ð·Ð½Ð°ÑÐ½ÑÑ Ð´Ð¾ÑÐ¾Ð³."/>
          <p:cNvPicPr>
            <a:picLocks noChangeAspect="1" noChangeArrowheads="1"/>
          </p:cNvPicPr>
          <p:nvPr/>
        </p:nvPicPr>
        <p:blipFill>
          <a:blip r:embed="rId10">
            <a:extLst>
              <a:ext uri="{28A0092B-C50C-407E-A947-70E740481C1C}">
                <a14:useLocalDpi xmlns:a14="http://schemas.microsoft.com/office/drawing/2010/main" val="0"/>
              </a:ext>
            </a:extLst>
          </a:blip>
          <a:srcRect/>
          <a:stretch>
            <a:fillRect/>
          </a:stretch>
        </p:blipFill>
        <p:spPr bwMode="auto">
          <a:xfrm>
            <a:off x="5038354" y="7180273"/>
            <a:ext cx="1037024" cy="907397"/>
          </a:xfrm>
          <a:prstGeom prst="rect">
            <a:avLst/>
          </a:prstGeom>
          <a:noFill/>
          <a:extLst>
            <a:ext uri="{909E8E84-426E-40DD-AFC4-6F175D3DCCD1}">
              <a14:hiddenFill xmlns:a14="http://schemas.microsoft.com/office/drawing/2010/main">
                <a:solidFill>
                  <a:srgbClr val="FFFFFF"/>
                </a:solidFill>
              </a14:hiddenFill>
            </a:ext>
          </a:extLst>
        </p:spPr>
      </p:pic>
      <p:pic>
        <p:nvPicPr>
          <p:cNvPr id="4106" name="Picture 10" descr="Ð¡ÑÐ¸ÑÐ¸ Ð¾ Ð´Ð¾ÑÐ¾Ð¶Ð½ÑÑ Ð·Ð½Ð°ÐºÐ°Ñ. ÐÐ¾ÑÐ¾Ð¶Ð½ÑÐ¹ Ð·Ð½Ð°Ðº. ÐÐµÑÐµÑÐµÑÐµÐ½Ð¸Ðµ Ñ ÐºÑÑÐ³Ð¾Ð²ÑÐ¼ Ð´Ð²Ð¸Ð¶ÐµÐ½Ð¸ÐµÐ¼."/>
          <p:cNvPicPr>
            <a:picLocks noChangeAspect="1" noChangeArrowheads="1"/>
          </p:cNvPicPr>
          <p:nvPr/>
        </p:nvPicPr>
        <p:blipFill>
          <a:blip r:embed="rId11">
            <a:extLst>
              <a:ext uri="{BEBA8EAE-BF5A-486C-A8C5-ECC9F3942E4B}">
                <a14:imgProps xmlns:a14="http://schemas.microsoft.com/office/drawing/2010/main">
                  <a14:imgLayer r:embed="rId12">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5040441" y="8594343"/>
            <a:ext cx="1085041" cy="949411"/>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871580600"/>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2021" y="0"/>
            <a:ext cx="7561262" cy="10801350"/>
          </a:xfrm>
          <a:prstGeom prst="rect">
            <a:avLst/>
          </a:prstGeom>
        </p:spPr>
      </p:pic>
      <p:sp>
        <p:nvSpPr>
          <p:cNvPr id="2" name="Заголовок 1"/>
          <p:cNvSpPr>
            <a:spLocks noGrp="1"/>
          </p:cNvSpPr>
          <p:nvPr>
            <p:ph type="title"/>
          </p:nvPr>
        </p:nvSpPr>
        <p:spPr>
          <a:xfrm>
            <a:off x="972319" y="648147"/>
            <a:ext cx="5112569" cy="942343"/>
          </a:xfrm>
        </p:spPr>
        <p:txBody>
          <a:bodyPr>
            <a:normAutofit fontScale="90000"/>
          </a:bodyPr>
          <a:lstStyle/>
          <a:p>
            <a:pPr lvl="0" fontAlgn="base">
              <a:spcAft>
                <a:spcPct val="0"/>
              </a:spcAft>
            </a:pPr>
            <a:r>
              <a:rPr lang="ru-RU" altLang="ru-RU" sz="3700" b="1" dirty="0">
                <a:solidFill>
                  <a:srgbClr val="002060"/>
                </a:solidFill>
                <a:latin typeface="Monotype Corsiva" panose="03010101010201010101" pitchFamily="66" charset="0"/>
                <a:ea typeface="+mn-ea"/>
                <a:cs typeface="Times New Roman" pitchFamily="18" charset="0"/>
              </a:rPr>
              <a:t/>
            </a:r>
            <a:br>
              <a:rPr lang="ru-RU" altLang="ru-RU" sz="3700" b="1" dirty="0">
                <a:solidFill>
                  <a:srgbClr val="002060"/>
                </a:solidFill>
                <a:latin typeface="Monotype Corsiva" panose="03010101010201010101" pitchFamily="66" charset="0"/>
                <a:ea typeface="+mn-ea"/>
                <a:cs typeface="Times New Roman" pitchFamily="18" charset="0"/>
              </a:rPr>
            </a:br>
            <a:r>
              <a:rPr lang="ru-RU" altLang="ru-RU" sz="3700" b="1" dirty="0">
                <a:solidFill>
                  <a:srgbClr val="002060"/>
                </a:solidFill>
                <a:latin typeface="Monotype Corsiva" panose="03010101010201010101" pitchFamily="66" charset="0"/>
                <a:ea typeface="+mn-ea"/>
                <a:cs typeface="Times New Roman" pitchFamily="18" charset="0"/>
              </a:rPr>
              <a:t>«Игры  для закрепления</a:t>
            </a:r>
            <a:br>
              <a:rPr lang="ru-RU" altLang="ru-RU" sz="3700" b="1" dirty="0">
                <a:solidFill>
                  <a:srgbClr val="002060"/>
                </a:solidFill>
                <a:latin typeface="Monotype Corsiva" panose="03010101010201010101" pitchFamily="66" charset="0"/>
                <a:ea typeface="+mn-ea"/>
                <a:cs typeface="Times New Roman" pitchFamily="18" charset="0"/>
              </a:rPr>
            </a:br>
            <a:r>
              <a:rPr lang="ru-RU" altLang="ru-RU" sz="3700" b="1" dirty="0">
                <a:solidFill>
                  <a:srgbClr val="002060"/>
                </a:solidFill>
                <a:latin typeface="Monotype Corsiva" panose="03010101010201010101" pitchFamily="66" charset="0"/>
                <a:ea typeface="+mn-ea"/>
                <a:cs typeface="Times New Roman" pitchFamily="18" charset="0"/>
              </a:rPr>
              <a:t> знаний детей   о ПДД»</a:t>
            </a:r>
            <a:endParaRPr lang="ru-RU" sz="3700" dirty="0">
              <a:solidFill>
                <a:srgbClr val="002060"/>
              </a:solidFill>
              <a:latin typeface="Monotype Corsiva" panose="03010101010201010101" pitchFamily="66" charset="0"/>
            </a:endParaRPr>
          </a:p>
        </p:txBody>
      </p:sp>
      <p:sp>
        <p:nvSpPr>
          <p:cNvPr id="5" name="Объект 4"/>
          <p:cNvSpPr>
            <a:spLocks noGrp="1"/>
          </p:cNvSpPr>
          <p:nvPr>
            <p:ph idx="1"/>
          </p:nvPr>
        </p:nvSpPr>
        <p:spPr>
          <a:xfrm>
            <a:off x="741708" y="3024411"/>
            <a:ext cx="6033804" cy="6974555"/>
          </a:xfrm>
        </p:spPr>
        <p:txBody>
          <a:bodyPr>
            <a:normAutofit/>
          </a:bodyPr>
          <a:lstStyle/>
          <a:p>
            <a:pPr marL="0" indent="0">
              <a:buNone/>
            </a:pPr>
            <a:r>
              <a:rPr lang="ru-RU" sz="1400" b="1" dirty="0">
                <a:latin typeface="Times New Roman" panose="02020603050405020304" pitchFamily="18" charset="0"/>
                <a:cs typeface="Times New Roman" panose="02020603050405020304" pitchFamily="18" charset="0"/>
              </a:rPr>
              <a:t>Игра «Передай жезл»</a:t>
            </a:r>
            <a:endParaRPr lang="ru-RU" sz="1400" dirty="0">
              <a:latin typeface="Times New Roman" panose="02020603050405020304" pitchFamily="18" charset="0"/>
              <a:cs typeface="Times New Roman" panose="02020603050405020304" pitchFamily="18" charset="0"/>
            </a:endParaRPr>
          </a:p>
          <a:p>
            <a:pPr marL="0" indent="0">
              <a:buNone/>
            </a:pPr>
            <a:r>
              <a:rPr lang="ru-RU" sz="1400" dirty="0">
                <a:latin typeface="Times New Roman" panose="02020603050405020304" pitchFamily="18" charset="0"/>
                <a:cs typeface="Times New Roman" panose="02020603050405020304" pitchFamily="18" charset="0"/>
              </a:rPr>
              <a:t>Играющие выстраиваются в круг. Жезл регулировщика передаётся игроку слева. Обязательное условие: принимать жезл правой рукой, переложить в левую и передать другому участнику. Передача идёт под музыку. Как только музыка прерывается, тот, у кого оказывается жезл, поднимает его вверх и называет любое правило дорожного движения (или дорожный знак). Замешкавшийся или неверно назвавший правило или знак выбывает из игры. Побеждает последний оставшийся игрок.</a:t>
            </a:r>
          </a:p>
          <a:p>
            <a:pPr marL="0" indent="0">
              <a:buNone/>
            </a:pPr>
            <a:r>
              <a:rPr lang="ru-RU" sz="1400" b="1" dirty="0">
                <a:latin typeface="Times New Roman" panose="02020603050405020304" pitchFamily="18" charset="0"/>
                <a:cs typeface="Times New Roman" panose="02020603050405020304" pitchFamily="18" charset="0"/>
              </a:rPr>
              <a:t>Игра «Где мы были, мы не скажем, на чем ехали, покажем»</a:t>
            </a:r>
            <a:endParaRPr lang="ru-RU" sz="1400" dirty="0">
              <a:latin typeface="Times New Roman" panose="02020603050405020304" pitchFamily="18" charset="0"/>
              <a:cs typeface="Times New Roman" panose="02020603050405020304" pitchFamily="18" charset="0"/>
            </a:endParaRPr>
          </a:p>
          <a:p>
            <a:pPr marL="0" indent="0">
              <a:buNone/>
            </a:pPr>
            <a:r>
              <a:rPr lang="ru-RU" sz="1400" dirty="0">
                <a:latin typeface="Times New Roman" panose="02020603050405020304" pitchFamily="18" charset="0"/>
                <a:cs typeface="Times New Roman" panose="02020603050405020304" pitchFamily="18" charset="0"/>
              </a:rPr>
              <a:t>Каждая команда решает, какое транспортное средство она будет изображать (троллейбус, карета, теплоход, паровоз, вертолёт). Представление транспортного средства должно проходить без комментария. Команда соперника отгадывает задуманное. Задание можно усложнить, предложив командам конкретный вид транспорта.</a:t>
            </a:r>
          </a:p>
          <a:p>
            <a:pPr marL="0" indent="0">
              <a:buNone/>
            </a:pPr>
            <a:r>
              <a:rPr lang="ru-RU" sz="1400" b="1" dirty="0">
                <a:latin typeface="Times New Roman" panose="02020603050405020304" pitchFamily="18" charset="0"/>
                <a:cs typeface="Times New Roman" panose="02020603050405020304" pitchFamily="18" charset="0"/>
              </a:rPr>
              <a:t>Игра «Зебра»</a:t>
            </a:r>
            <a:r>
              <a:rPr lang="ru-RU" sz="1400" dirty="0">
                <a:latin typeface="Times New Roman" panose="02020603050405020304" pitchFamily="18" charset="0"/>
                <a:cs typeface="Times New Roman" panose="02020603050405020304" pitchFamily="18" charset="0"/>
              </a:rPr>
              <a:t> (на время и точность исполнения)</a:t>
            </a:r>
          </a:p>
          <a:p>
            <a:pPr marL="0" indent="0">
              <a:buNone/>
            </a:pPr>
            <a:r>
              <a:rPr lang="ru-RU" sz="1400" dirty="0">
                <a:latin typeface="Times New Roman" panose="02020603050405020304" pitchFamily="18" charset="0"/>
                <a:cs typeface="Times New Roman" panose="02020603050405020304" pitchFamily="18" charset="0"/>
              </a:rPr>
              <a:t>Всем участникам в каждой команде, кроме последнего, раздаётся по полоске белой бумаги (картона). Первый участник кладёт полосу, встаёт на неё и возвращается к команде. Второй шагает строго по полосе, кладёт свою «ступеньку» зебры и возвращается обратно. Последний участник шагает по всем полоскам, возвращаясь, собирает их.</a:t>
            </a:r>
          </a:p>
          <a:p>
            <a:pPr marL="0" indent="0" algn="ctr">
              <a:buNone/>
            </a:pPr>
            <a:endParaRPr lang="ru-RU" sz="1100" dirty="0">
              <a:latin typeface="Times New Roman" panose="02020603050405020304" pitchFamily="18" charset="0"/>
              <a:cs typeface="Times New Roman" panose="02020603050405020304" pitchFamily="18" charset="0"/>
            </a:endParaRPr>
          </a:p>
        </p:txBody>
      </p:sp>
      <p:pic>
        <p:nvPicPr>
          <p:cNvPr id="11" name="Рисунок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746116" y="1311542"/>
            <a:ext cx="1330359" cy="1884688"/>
          </a:xfrm>
          <a:prstGeom prst="rect">
            <a:avLst/>
          </a:prstGeom>
        </p:spPr>
      </p:pic>
      <p:sp>
        <p:nvSpPr>
          <p:cNvPr id="8" name="TextBox 7"/>
          <p:cNvSpPr txBox="1"/>
          <p:nvPr/>
        </p:nvSpPr>
        <p:spPr>
          <a:xfrm>
            <a:off x="2628503" y="2137284"/>
            <a:ext cx="2937510" cy="545337"/>
          </a:xfrm>
          <a:prstGeom prst="rect">
            <a:avLst/>
          </a:prstGeom>
          <a:noFill/>
        </p:spPr>
        <p:txBody>
          <a:bodyPr wrap="square" lIns="104923" tIns="52461" rIns="104923" bIns="52461" rtlCol="0">
            <a:spAutoFit/>
          </a:bodyPr>
          <a:lstStyle/>
          <a:p>
            <a:pPr algn="ctr"/>
            <a:r>
              <a:rPr lang="ru-RU" sz="1400" b="1" dirty="0">
                <a:solidFill>
                  <a:srgbClr val="002060"/>
                </a:solidFill>
                <a:latin typeface="Times New Roman" panose="02020603050405020304" pitchFamily="18" charset="0"/>
                <a:cs typeface="Times New Roman" panose="02020603050405020304" pitchFamily="18" charset="0"/>
              </a:rPr>
              <a:t>В эти игры вы можете поиграть дома со своим ребенком!</a:t>
            </a:r>
            <a:endParaRPr lang="ru-RU" sz="1600" b="1" dirty="0">
              <a:solidFill>
                <a:srgbClr val="002060"/>
              </a:solidFill>
              <a:latin typeface="Times New Roman" panose="02020603050405020304" pitchFamily="18" charset="0"/>
              <a:cs typeface="Times New Roman" panose="02020603050405020304" pitchFamily="18" charset="0"/>
            </a:endParaRPr>
          </a:p>
        </p:txBody>
      </p:sp>
      <p:sp>
        <p:nvSpPr>
          <p:cNvPr id="10" name="Овальная выноска 9"/>
          <p:cNvSpPr/>
          <p:nvPr/>
        </p:nvSpPr>
        <p:spPr>
          <a:xfrm>
            <a:off x="2628503" y="2034759"/>
            <a:ext cx="2883983" cy="733450"/>
          </a:xfrm>
          <a:prstGeom prst="wedgeEllipseCallout">
            <a:avLst>
              <a:gd name="adj1" fmla="val 60255"/>
              <a:gd name="adj2" fmla="val -74257"/>
            </a:avLst>
          </a:prstGeom>
          <a:noFill/>
        </p:spPr>
        <p:style>
          <a:lnRef idx="2">
            <a:schemeClr val="accent1">
              <a:shade val="50000"/>
            </a:schemeClr>
          </a:lnRef>
          <a:fillRef idx="1">
            <a:schemeClr val="accent1"/>
          </a:fillRef>
          <a:effectRef idx="0">
            <a:schemeClr val="accent1"/>
          </a:effectRef>
          <a:fontRef idx="minor">
            <a:schemeClr val="lt1"/>
          </a:fontRef>
        </p:style>
        <p:txBody>
          <a:bodyPr lIns="104923" tIns="52461" rIns="104923" bIns="52461" spcCol="0" rtlCol="0" anchor="ctr"/>
          <a:lstStyle/>
          <a:p>
            <a:pPr algn="ctr"/>
            <a:endParaRPr lang="ru-RU">
              <a:solidFill>
                <a:prstClr val="white"/>
              </a:solidFill>
            </a:endParaRPr>
          </a:p>
        </p:txBody>
      </p:sp>
      <p:sp>
        <p:nvSpPr>
          <p:cNvPr id="6" name="5-конечная звезда 5"/>
          <p:cNvSpPr/>
          <p:nvPr/>
        </p:nvSpPr>
        <p:spPr>
          <a:xfrm>
            <a:off x="-540840" y="-16877"/>
            <a:ext cx="50407" cy="5400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lIns="104927" tIns="52464" rIns="104927" bIns="52464" spcCol="0" rtlCol="0" anchor="ctr"/>
          <a:lstStyle/>
          <a:p>
            <a:pPr algn="ctr"/>
            <a:endParaRPr lang="ru-RU"/>
          </a:p>
        </p:txBody>
      </p:sp>
      <p:pic>
        <p:nvPicPr>
          <p:cNvPr id="5122" name="Picture 2" descr="http://present5.com/presentation/-73404635_336753293/image-4.jpg"/>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110967" y="7632923"/>
            <a:ext cx="3295285" cy="231192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09709897"/>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22021" y="0"/>
            <a:ext cx="7561262" cy="10801350"/>
          </a:xfrm>
          <a:prstGeom prst="rect">
            <a:avLst/>
          </a:prstGeom>
        </p:spPr>
      </p:pic>
      <p:sp>
        <p:nvSpPr>
          <p:cNvPr id="2" name="Заголовок 1"/>
          <p:cNvSpPr>
            <a:spLocks noGrp="1"/>
          </p:cNvSpPr>
          <p:nvPr>
            <p:ph type="title"/>
          </p:nvPr>
        </p:nvSpPr>
        <p:spPr>
          <a:xfrm>
            <a:off x="252239" y="648147"/>
            <a:ext cx="6805137" cy="1080121"/>
          </a:xfrm>
        </p:spPr>
        <p:txBody>
          <a:bodyPr>
            <a:normAutofit fontScale="90000"/>
          </a:bodyPr>
          <a:lstStyle/>
          <a:p>
            <a:pPr lvl="0" fontAlgn="base">
              <a:spcAft>
                <a:spcPct val="0"/>
              </a:spcAft>
            </a:pPr>
            <a:r>
              <a:rPr lang="ru-RU" altLang="ru-RU" sz="3700" b="1" dirty="0">
                <a:solidFill>
                  <a:srgbClr val="002060"/>
                </a:solidFill>
                <a:latin typeface="Monotype Corsiva" panose="03010101010201010101" pitchFamily="66" charset="0"/>
                <a:ea typeface="+mn-ea"/>
                <a:cs typeface="Times New Roman" pitchFamily="18" charset="0"/>
              </a:rPr>
              <a:t/>
            </a:r>
            <a:br>
              <a:rPr lang="ru-RU" altLang="ru-RU" sz="3700" b="1" dirty="0">
                <a:solidFill>
                  <a:srgbClr val="002060"/>
                </a:solidFill>
                <a:latin typeface="Monotype Corsiva" panose="03010101010201010101" pitchFamily="66" charset="0"/>
                <a:ea typeface="+mn-ea"/>
                <a:cs typeface="Times New Roman" pitchFamily="18" charset="0"/>
              </a:rPr>
            </a:br>
            <a:r>
              <a:rPr lang="ru-RU" altLang="ru-RU" sz="3700" b="1" dirty="0">
                <a:solidFill>
                  <a:srgbClr val="002060"/>
                </a:solidFill>
                <a:latin typeface="Monotype Corsiva" panose="03010101010201010101" pitchFamily="66" charset="0"/>
                <a:ea typeface="+mn-ea"/>
                <a:cs typeface="Times New Roman" pitchFamily="18" charset="0"/>
              </a:rPr>
              <a:t>«Игры  для закрепления</a:t>
            </a:r>
            <a:br>
              <a:rPr lang="ru-RU" altLang="ru-RU" sz="3700" b="1" dirty="0">
                <a:solidFill>
                  <a:srgbClr val="002060"/>
                </a:solidFill>
                <a:latin typeface="Monotype Corsiva" panose="03010101010201010101" pitchFamily="66" charset="0"/>
                <a:ea typeface="+mn-ea"/>
                <a:cs typeface="Times New Roman" pitchFamily="18" charset="0"/>
              </a:rPr>
            </a:br>
            <a:r>
              <a:rPr lang="ru-RU" altLang="ru-RU" sz="3700" b="1" dirty="0">
                <a:solidFill>
                  <a:srgbClr val="002060"/>
                </a:solidFill>
                <a:latin typeface="Monotype Corsiva" panose="03010101010201010101" pitchFamily="66" charset="0"/>
                <a:ea typeface="+mn-ea"/>
                <a:cs typeface="Times New Roman" pitchFamily="18" charset="0"/>
              </a:rPr>
              <a:t> знаний детей   о ПДД»</a:t>
            </a:r>
            <a:endParaRPr lang="ru-RU" sz="3700" dirty="0">
              <a:solidFill>
                <a:srgbClr val="002060"/>
              </a:solidFill>
              <a:latin typeface="Monotype Corsiva" panose="03010101010201010101" pitchFamily="66" charset="0"/>
            </a:endParaRPr>
          </a:p>
        </p:txBody>
      </p:sp>
      <p:sp>
        <p:nvSpPr>
          <p:cNvPr id="8" name="TextBox 7"/>
          <p:cNvSpPr txBox="1"/>
          <p:nvPr/>
        </p:nvSpPr>
        <p:spPr>
          <a:xfrm>
            <a:off x="3066102" y="2225400"/>
            <a:ext cx="2937510" cy="352168"/>
          </a:xfrm>
          <a:prstGeom prst="rect">
            <a:avLst/>
          </a:prstGeom>
          <a:noFill/>
        </p:spPr>
        <p:txBody>
          <a:bodyPr wrap="square" lIns="104923" tIns="52461" rIns="104923" bIns="52461" rtlCol="0">
            <a:spAutoFit/>
          </a:bodyPr>
          <a:lstStyle/>
          <a:p>
            <a:pPr algn="ctr"/>
            <a:r>
              <a:rPr lang="ru-RU" sz="1600" b="1" dirty="0">
                <a:solidFill>
                  <a:srgbClr val="002060"/>
                </a:solidFill>
                <a:latin typeface="Times New Roman" panose="02020603050405020304" pitchFamily="18" charset="0"/>
                <a:cs typeface="Times New Roman" panose="02020603050405020304" pitchFamily="18" charset="0"/>
              </a:rPr>
              <a:t>Разгадайте кроссворд!</a:t>
            </a:r>
          </a:p>
        </p:txBody>
      </p:sp>
      <p:sp>
        <p:nvSpPr>
          <p:cNvPr id="10" name="Овальная выноска 9"/>
          <p:cNvSpPr/>
          <p:nvPr/>
        </p:nvSpPr>
        <p:spPr>
          <a:xfrm>
            <a:off x="3241532" y="2016222"/>
            <a:ext cx="2619941" cy="770524"/>
          </a:xfrm>
          <a:prstGeom prst="wedgeEllipseCallout">
            <a:avLst>
              <a:gd name="adj1" fmla="val 54206"/>
              <a:gd name="adj2" fmla="val -75317"/>
            </a:avLst>
          </a:prstGeom>
          <a:noFill/>
        </p:spPr>
        <p:style>
          <a:lnRef idx="2">
            <a:schemeClr val="accent1">
              <a:shade val="50000"/>
            </a:schemeClr>
          </a:lnRef>
          <a:fillRef idx="1">
            <a:schemeClr val="accent1"/>
          </a:fillRef>
          <a:effectRef idx="0">
            <a:schemeClr val="accent1"/>
          </a:effectRef>
          <a:fontRef idx="minor">
            <a:schemeClr val="lt1"/>
          </a:fontRef>
        </p:style>
        <p:txBody>
          <a:bodyPr lIns="104923" tIns="52461" rIns="104923" bIns="52461" spcCol="0" rtlCol="0" anchor="ctr"/>
          <a:lstStyle/>
          <a:p>
            <a:pPr algn="ctr"/>
            <a:endParaRPr lang="ru-RU">
              <a:solidFill>
                <a:prstClr val="white"/>
              </a:solidFill>
            </a:endParaRPr>
          </a:p>
        </p:txBody>
      </p:sp>
      <p:sp>
        <p:nvSpPr>
          <p:cNvPr id="6" name="5-конечная звезда 5"/>
          <p:cNvSpPr/>
          <p:nvPr/>
        </p:nvSpPr>
        <p:spPr>
          <a:xfrm>
            <a:off x="-540840" y="-16877"/>
            <a:ext cx="50407" cy="54006"/>
          </a:xfrm>
          <a:prstGeom prst="star5">
            <a:avLst/>
          </a:prstGeom>
        </p:spPr>
        <p:style>
          <a:lnRef idx="2">
            <a:schemeClr val="accent1">
              <a:shade val="50000"/>
            </a:schemeClr>
          </a:lnRef>
          <a:fillRef idx="1">
            <a:schemeClr val="accent1"/>
          </a:fillRef>
          <a:effectRef idx="0">
            <a:schemeClr val="accent1"/>
          </a:effectRef>
          <a:fontRef idx="minor">
            <a:schemeClr val="lt1"/>
          </a:fontRef>
        </p:style>
        <p:txBody>
          <a:bodyPr lIns="104927" tIns="52464" rIns="104927" bIns="52464" spcCol="0" rtlCol="0" anchor="ctr"/>
          <a:lstStyle/>
          <a:p>
            <a:pPr algn="ctr"/>
            <a:endParaRPr lang="ru-RU"/>
          </a:p>
        </p:txBody>
      </p:sp>
      <p:pic>
        <p:nvPicPr>
          <p:cNvPr id="11" name="Рисунок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842816" y="1311543"/>
            <a:ext cx="1330359" cy="1884688"/>
          </a:xfrm>
          <a:prstGeom prst="rect">
            <a:avLst/>
          </a:prstGeom>
        </p:spPr>
      </p:pic>
      <p:pic>
        <p:nvPicPr>
          <p:cNvPr id="6146" name="Picture 2" descr="https://ds04.infourok.ru/uploads/ex/03de/0001ec25-3f937388/hello_html_33372257.jpg"/>
          <p:cNvPicPr>
            <a:picLocks noChangeAspect="1" noChangeArrowheads="1"/>
          </p:cNvPicPr>
          <p:nvPr/>
        </p:nvPicPr>
        <p:blipFill>
          <a:blip r:embed="rId5">
            <a:extLst>
              <a:ext uri="{BEBA8EAE-BF5A-486C-A8C5-ECC9F3942E4B}">
                <a14:imgProps xmlns:a14="http://schemas.microsoft.com/office/drawing/2010/main">
                  <a14:imgLayer r:embed="rId6">
                    <a14:imgEffect>
                      <a14:sharpenSoften amount="25000"/>
                    </a14:imgEffect>
                  </a14:imgLayer>
                </a14:imgProps>
              </a:ext>
              <a:ext uri="{28A0092B-C50C-407E-A947-70E740481C1C}">
                <a14:useLocalDpi xmlns:a14="http://schemas.microsoft.com/office/drawing/2010/main" val="0"/>
              </a:ext>
            </a:extLst>
          </a:blip>
          <a:srcRect/>
          <a:stretch>
            <a:fillRect/>
          </a:stretch>
        </p:blipFill>
        <p:spPr bwMode="auto">
          <a:xfrm>
            <a:off x="828303" y="3384451"/>
            <a:ext cx="6048672" cy="4680519"/>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828303" y="8064970"/>
            <a:ext cx="2935109" cy="2000548"/>
          </a:xfrm>
          <a:prstGeom prst="rect">
            <a:avLst/>
          </a:prstGeom>
          <a:noFill/>
        </p:spPr>
        <p:txBody>
          <a:bodyPr wrap="square" rtlCol="0">
            <a:spAutoFit/>
          </a:bodyPr>
          <a:lstStyle/>
          <a:p>
            <a:r>
              <a:rPr lang="ru-RU" sz="1400" b="1" dirty="0" smtClean="0">
                <a:solidFill>
                  <a:srgbClr val="002060"/>
                </a:solidFill>
                <a:latin typeface="Times New Roman" panose="02020603050405020304" pitchFamily="18" charset="0"/>
                <a:cs typeface="Times New Roman" panose="02020603050405020304" pitchFamily="18" charset="0"/>
              </a:rPr>
              <a:t>По вертикали</a:t>
            </a:r>
          </a:p>
          <a:p>
            <a:r>
              <a:rPr lang="ru-RU" sz="1400" dirty="0" smtClean="0">
                <a:latin typeface="Times New Roman" panose="02020603050405020304" pitchFamily="18" charset="0"/>
                <a:cs typeface="Times New Roman" panose="02020603050405020304" pitchFamily="18" charset="0"/>
              </a:rPr>
              <a:t>1.Волшебная палочка регулировщика</a:t>
            </a:r>
          </a:p>
          <a:p>
            <a:r>
              <a:rPr lang="ru-RU" sz="1400" dirty="0" smtClean="0">
                <a:latin typeface="Times New Roman" panose="02020603050405020304" pitchFamily="18" charset="0"/>
                <a:cs typeface="Times New Roman" panose="02020603050405020304" pitchFamily="18" charset="0"/>
              </a:rPr>
              <a:t>2.Дорожный знак рис.3</a:t>
            </a:r>
          </a:p>
          <a:p>
            <a:r>
              <a:rPr lang="ru-RU" sz="1400" dirty="0" smtClean="0">
                <a:latin typeface="Times New Roman" panose="02020603050405020304" pitchFamily="18" charset="0"/>
                <a:cs typeface="Times New Roman" panose="02020603050405020304" pitchFamily="18" charset="0"/>
              </a:rPr>
              <a:t>4.Дорожный знак рис.2</a:t>
            </a:r>
          </a:p>
          <a:p>
            <a:r>
              <a:rPr lang="ru-RU" sz="1400" dirty="0" smtClean="0">
                <a:latin typeface="Times New Roman" panose="02020603050405020304" pitchFamily="18" charset="0"/>
                <a:cs typeface="Times New Roman" panose="02020603050405020304" pitchFamily="18" charset="0"/>
              </a:rPr>
              <a:t>5.Как еще называется пешеходный переход</a:t>
            </a:r>
          </a:p>
          <a:p>
            <a:r>
              <a:rPr lang="ru-RU" sz="1400" dirty="0" smtClean="0">
                <a:latin typeface="Times New Roman" panose="02020603050405020304" pitchFamily="18" charset="0"/>
                <a:cs typeface="Times New Roman" panose="02020603050405020304" pitchFamily="18" charset="0"/>
              </a:rPr>
              <a:t>6.Дорожный знак рис.4</a:t>
            </a:r>
            <a:endParaRPr lang="ru-RU" sz="1400" dirty="0">
              <a:latin typeface="Times New Roman" panose="02020603050405020304" pitchFamily="18" charset="0"/>
              <a:cs typeface="Times New Roman" panose="02020603050405020304" pitchFamily="18" charset="0"/>
            </a:endParaRPr>
          </a:p>
          <a:p>
            <a:endParaRPr lang="ru-RU" sz="1200"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972319" y="4032522"/>
            <a:ext cx="1944216" cy="1692187"/>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ru-RU"/>
          </a:p>
        </p:txBody>
      </p:sp>
      <p:pic>
        <p:nvPicPr>
          <p:cNvPr id="6148" name="Picture 4" descr="https://rczdr74.ru/images/photos/News/pdd/002.jpg"/>
          <p:cNvPicPr>
            <a:picLocks noChangeAspect="1" noChangeArrowheads="1"/>
          </p:cNvPicPr>
          <p:nvPr/>
        </p:nvPicPr>
        <p:blipFill>
          <a:blip r:embed="rId7" cstate="print">
            <a:extLst>
              <a:ext uri="{BEBA8EAE-BF5A-486C-A8C5-ECC9F3942E4B}">
                <a14:imgProps xmlns:a14="http://schemas.microsoft.com/office/drawing/2010/main">
                  <a14:imgLayer r:embed="rId8">
                    <a14:imgEffect>
                      <a14:brightnessContrast bright="20000"/>
                    </a14:imgEffect>
                  </a14:imgLayer>
                </a14:imgProps>
              </a:ext>
              <a:ext uri="{28A0092B-C50C-407E-A947-70E740481C1C}">
                <a14:useLocalDpi xmlns:a14="http://schemas.microsoft.com/office/drawing/2010/main" val="0"/>
              </a:ext>
            </a:extLst>
          </a:blip>
          <a:srcRect/>
          <a:stretch>
            <a:fillRect/>
          </a:stretch>
        </p:blipFill>
        <p:spPr bwMode="auto">
          <a:xfrm>
            <a:off x="1091550" y="4183670"/>
            <a:ext cx="1705753" cy="1541039"/>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p:cNvSpPr txBox="1"/>
          <p:nvPr/>
        </p:nvSpPr>
        <p:spPr>
          <a:xfrm>
            <a:off x="3861417" y="8208987"/>
            <a:ext cx="3052631" cy="1384995"/>
          </a:xfrm>
          <a:prstGeom prst="rect">
            <a:avLst/>
          </a:prstGeom>
          <a:noFill/>
        </p:spPr>
        <p:txBody>
          <a:bodyPr wrap="none" rtlCol="0">
            <a:spAutoFit/>
          </a:bodyPr>
          <a:lstStyle/>
          <a:p>
            <a:r>
              <a:rPr lang="ru-RU" sz="1400" b="1" dirty="0">
                <a:solidFill>
                  <a:srgbClr val="002060"/>
                </a:solidFill>
                <a:latin typeface="Times New Roman" panose="02020603050405020304" pitchFamily="18" charset="0"/>
                <a:cs typeface="Times New Roman" panose="02020603050405020304" pitchFamily="18" charset="0"/>
              </a:rPr>
              <a:t>По горизонтали</a:t>
            </a:r>
          </a:p>
          <a:p>
            <a:r>
              <a:rPr lang="ru-RU" sz="1400" dirty="0">
                <a:latin typeface="Times New Roman" panose="02020603050405020304" pitchFamily="18" charset="0"/>
                <a:cs typeface="Times New Roman" panose="02020603050405020304" pitchFamily="18" charset="0"/>
              </a:rPr>
              <a:t>3.Дорожный знак рис.1</a:t>
            </a:r>
          </a:p>
          <a:p>
            <a:r>
              <a:rPr lang="ru-RU" sz="1400" dirty="0">
                <a:latin typeface="Times New Roman" panose="02020603050405020304" pitchFamily="18" charset="0"/>
                <a:cs typeface="Times New Roman" panose="02020603050405020304" pitchFamily="18" charset="0"/>
              </a:rPr>
              <a:t>7.Дорожный знак рис.6</a:t>
            </a:r>
          </a:p>
          <a:p>
            <a:r>
              <a:rPr lang="ru-RU" sz="1400" dirty="0">
                <a:latin typeface="Times New Roman" panose="02020603050405020304" pitchFamily="18" charset="0"/>
                <a:cs typeface="Times New Roman" panose="02020603050405020304" pitchFamily="18" charset="0"/>
              </a:rPr>
              <a:t>8.Трехцветная гирлянда на дороге</a:t>
            </a:r>
          </a:p>
          <a:p>
            <a:r>
              <a:rPr lang="ru-RU" sz="1400" dirty="0">
                <a:latin typeface="Times New Roman" panose="02020603050405020304" pitchFamily="18" charset="0"/>
                <a:cs typeface="Times New Roman" panose="02020603050405020304" pitchFamily="18" charset="0"/>
              </a:rPr>
              <a:t>9.Дорожный знак рис.5</a:t>
            </a:r>
          </a:p>
          <a:p>
            <a:r>
              <a:rPr lang="ru-RU" sz="1400" dirty="0">
                <a:latin typeface="Times New Roman" panose="02020603050405020304" pitchFamily="18" charset="0"/>
                <a:cs typeface="Times New Roman" panose="02020603050405020304" pitchFamily="18" charset="0"/>
              </a:rPr>
              <a:t>10.Место, где ходят только пешеходы</a:t>
            </a:r>
          </a:p>
        </p:txBody>
      </p:sp>
    </p:spTree>
    <p:extLst>
      <p:ext uri="{BB962C8B-B14F-4D97-AF65-F5344CB8AC3E}">
        <p14:creationId xmlns:p14="http://schemas.microsoft.com/office/powerpoint/2010/main" val="249572565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4" y="0"/>
            <a:ext cx="7561262" cy="10801350"/>
          </a:xfrm>
          <a:prstGeom prst="rect">
            <a:avLst/>
          </a:prstGeom>
        </p:spPr>
      </p:pic>
      <p:pic>
        <p:nvPicPr>
          <p:cNvPr id="7170" name="Picture 2" descr="https://fs00.infourok.ru/images/doc/165/189997/hello_html_m6b6ea502.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80469" y="3915441"/>
            <a:ext cx="6000332" cy="4467226"/>
          </a:xfrm>
          <a:prstGeom prst="rect">
            <a:avLst/>
          </a:prstGeom>
          <a:noFill/>
          <a:extLst>
            <a:ext uri="{909E8E84-426E-40DD-AFC4-6F175D3DCCD1}">
              <a14:hiddenFill xmlns:a14="http://schemas.microsoft.com/office/drawing/2010/main">
                <a:solidFill>
                  <a:srgbClr val="FFFFFF"/>
                </a:solidFill>
              </a14:hiddenFill>
            </a:ext>
          </a:extLst>
        </p:spPr>
      </p:pic>
      <p:sp>
        <p:nvSpPr>
          <p:cNvPr id="2" name="Заголовок 1"/>
          <p:cNvSpPr>
            <a:spLocks noGrp="1"/>
          </p:cNvSpPr>
          <p:nvPr>
            <p:ph type="title"/>
          </p:nvPr>
        </p:nvSpPr>
        <p:spPr>
          <a:xfrm>
            <a:off x="378063" y="198072"/>
            <a:ext cx="6805137" cy="1800225"/>
          </a:xfrm>
        </p:spPr>
        <p:txBody>
          <a:bodyPr>
            <a:normAutofit/>
          </a:bodyPr>
          <a:lstStyle/>
          <a:p>
            <a:pPr lvl="0" fontAlgn="base">
              <a:spcAft>
                <a:spcPct val="0"/>
              </a:spcAft>
            </a:pPr>
            <a:r>
              <a:rPr lang="ru-RU" altLang="ru-RU" sz="3700" b="1" dirty="0">
                <a:solidFill>
                  <a:srgbClr val="002060"/>
                </a:solidFill>
                <a:latin typeface="Monotype Corsiva" panose="03010101010201010101" pitchFamily="66" charset="0"/>
                <a:ea typeface="+mn-ea"/>
                <a:cs typeface="Times New Roman" pitchFamily="18" charset="0"/>
              </a:rPr>
              <a:t/>
            </a:r>
            <a:br>
              <a:rPr lang="ru-RU" altLang="ru-RU" sz="3700" b="1" dirty="0">
                <a:solidFill>
                  <a:srgbClr val="002060"/>
                </a:solidFill>
                <a:latin typeface="Monotype Corsiva" panose="03010101010201010101" pitchFamily="66" charset="0"/>
                <a:ea typeface="+mn-ea"/>
                <a:cs typeface="Times New Roman" pitchFamily="18" charset="0"/>
              </a:rPr>
            </a:br>
            <a:r>
              <a:rPr lang="ru-RU" altLang="ru-RU" sz="3700" b="1" dirty="0">
                <a:solidFill>
                  <a:srgbClr val="002060"/>
                </a:solidFill>
                <a:latin typeface="Monotype Corsiva" panose="03010101010201010101" pitchFamily="66" charset="0"/>
                <a:ea typeface="+mn-ea"/>
                <a:cs typeface="Times New Roman" pitchFamily="18" charset="0"/>
              </a:rPr>
              <a:t>«Игры  для закрепления</a:t>
            </a:r>
            <a:br>
              <a:rPr lang="ru-RU" altLang="ru-RU" sz="3700" b="1" dirty="0">
                <a:solidFill>
                  <a:srgbClr val="002060"/>
                </a:solidFill>
                <a:latin typeface="Monotype Corsiva" panose="03010101010201010101" pitchFamily="66" charset="0"/>
                <a:ea typeface="+mn-ea"/>
                <a:cs typeface="Times New Roman" pitchFamily="18" charset="0"/>
              </a:rPr>
            </a:br>
            <a:r>
              <a:rPr lang="ru-RU" altLang="ru-RU" sz="3700" b="1" dirty="0">
                <a:solidFill>
                  <a:srgbClr val="002060"/>
                </a:solidFill>
                <a:latin typeface="Monotype Corsiva" panose="03010101010201010101" pitchFamily="66" charset="0"/>
                <a:ea typeface="+mn-ea"/>
                <a:cs typeface="Times New Roman" pitchFamily="18" charset="0"/>
              </a:rPr>
              <a:t> знаний детей   о ПДД»</a:t>
            </a:r>
            <a:endParaRPr lang="ru-RU" sz="3700" dirty="0">
              <a:solidFill>
                <a:srgbClr val="002060"/>
              </a:solidFill>
              <a:latin typeface="Monotype Corsiva" panose="03010101010201010101" pitchFamily="66" charset="0"/>
            </a:endParaRPr>
          </a:p>
        </p:txBody>
      </p:sp>
      <p:pic>
        <p:nvPicPr>
          <p:cNvPr id="11" name="Рисунок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5857293" y="1584251"/>
            <a:ext cx="1096771" cy="1276686"/>
          </a:xfrm>
          <a:prstGeom prst="rect">
            <a:avLst/>
          </a:prstGeom>
        </p:spPr>
      </p:pic>
      <p:sp>
        <p:nvSpPr>
          <p:cNvPr id="3" name="TextBox 2"/>
          <p:cNvSpPr txBox="1"/>
          <p:nvPr/>
        </p:nvSpPr>
        <p:spPr>
          <a:xfrm>
            <a:off x="3204567" y="2119408"/>
            <a:ext cx="2403616" cy="276999"/>
          </a:xfrm>
          <a:prstGeom prst="rect">
            <a:avLst/>
          </a:prstGeom>
          <a:noFill/>
        </p:spPr>
        <p:txBody>
          <a:bodyPr wrap="square" rtlCol="0">
            <a:spAutoFit/>
          </a:bodyPr>
          <a:lstStyle/>
          <a:p>
            <a:pPr algn="ctr"/>
            <a:r>
              <a:rPr lang="ru-RU" sz="1200" b="1" dirty="0" smtClean="0">
                <a:solidFill>
                  <a:srgbClr val="002060"/>
                </a:solidFill>
                <a:latin typeface="Times New Roman" panose="02020603050405020304" pitchFamily="18" charset="0"/>
                <a:cs typeface="Times New Roman" panose="02020603050405020304" pitchFamily="18" charset="0"/>
              </a:rPr>
              <a:t>Выполните задание</a:t>
            </a:r>
            <a:endParaRPr lang="ru-RU" sz="1200" b="1" dirty="0">
              <a:solidFill>
                <a:srgbClr val="002060"/>
              </a:solidFill>
              <a:latin typeface="Times New Roman" panose="02020603050405020304" pitchFamily="18" charset="0"/>
              <a:cs typeface="Times New Roman" panose="02020603050405020304" pitchFamily="18" charset="0"/>
            </a:endParaRPr>
          </a:p>
        </p:txBody>
      </p:sp>
      <p:sp>
        <p:nvSpPr>
          <p:cNvPr id="10" name="Овальная выноска 9"/>
          <p:cNvSpPr/>
          <p:nvPr/>
        </p:nvSpPr>
        <p:spPr>
          <a:xfrm>
            <a:off x="3088749" y="1933832"/>
            <a:ext cx="2592288" cy="648149"/>
          </a:xfrm>
          <a:prstGeom prst="wedgeEllipseCallout">
            <a:avLst>
              <a:gd name="adj1" fmla="val 60711"/>
              <a:gd name="adj2" fmla="val -38680"/>
            </a:avLst>
          </a:prstGeom>
          <a:noFill/>
        </p:spPr>
        <p:style>
          <a:lnRef idx="2">
            <a:schemeClr val="accent1">
              <a:shade val="50000"/>
            </a:schemeClr>
          </a:lnRef>
          <a:fillRef idx="1">
            <a:schemeClr val="accent1"/>
          </a:fillRef>
          <a:effectRef idx="0">
            <a:schemeClr val="accent1"/>
          </a:effectRef>
          <a:fontRef idx="minor">
            <a:schemeClr val="lt1"/>
          </a:fontRef>
        </p:style>
        <p:txBody>
          <a:bodyPr lIns="104923" tIns="52461" rIns="104923" bIns="52461" spcCol="0" rtlCol="0" anchor="ctr"/>
          <a:lstStyle/>
          <a:p>
            <a:pPr algn="ctr"/>
            <a:endParaRPr lang="ru-RU">
              <a:solidFill>
                <a:prstClr val="white"/>
              </a:solidFill>
            </a:endParaRPr>
          </a:p>
        </p:txBody>
      </p:sp>
      <p:pic>
        <p:nvPicPr>
          <p:cNvPr id="7172" name="Picture 4" descr="https://st-kt.ru/sites/default/files/imagecache/960x400/Parking_1.jpg"/>
          <p:cNvPicPr>
            <a:picLocks noChangeAspect="1" noChangeArrowheads="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1599106" y="8382667"/>
            <a:ext cx="2163572" cy="1194472"/>
          </a:xfrm>
          <a:prstGeom prst="rect">
            <a:avLst/>
          </a:prstGeom>
          <a:noFill/>
          <a:extLst>
            <a:ext uri="{909E8E84-426E-40DD-AFC4-6F175D3DCCD1}">
              <a14:hiddenFill xmlns:a14="http://schemas.microsoft.com/office/drawing/2010/main">
                <a:solidFill>
                  <a:srgbClr val="FFFFFF"/>
                </a:solidFill>
              </a14:hiddenFill>
            </a:ext>
          </a:extLst>
        </p:spPr>
      </p:pic>
      <p:pic>
        <p:nvPicPr>
          <p:cNvPr id="7174" name="Picture 6" descr="https://fs00.infourok.ru/images/doc/74/90045/hello_html_78e7d669.jpg"/>
          <p:cNvPicPr>
            <a:picLocks noChangeAspect="1" noChangeArrowheads="1"/>
          </p:cNvPicPr>
          <p:nvPr/>
        </p:nvPicPr>
        <p:blipFill>
          <a:blip r:embed="rId7" cstate="print">
            <a:extLst>
              <a:ext uri="{28A0092B-C50C-407E-A947-70E740481C1C}">
                <a14:useLocalDpi xmlns:a14="http://schemas.microsoft.com/office/drawing/2010/main" val="0"/>
              </a:ext>
            </a:extLst>
          </a:blip>
          <a:srcRect/>
          <a:stretch>
            <a:fillRect/>
          </a:stretch>
        </p:blipFill>
        <p:spPr bwMode="auto">
          <a:xfrm>
            <a:off x="4521305" y="2619297"/>
            <a:ext cx="939425" cy="1252567"/>
          </a:xfrm>
          <a:prstGeom prst="rect">
            <a:avLst/>
          </a:prstGeom>
          <a:noFill/>
          <a:extLst>
            <a:ext uri="{909E8E84-426E-40DD-AFC4-6F175D3DCCD1}">
              <a14:hiddenFill xmlns:a14="http://schemas.microsoft.com/office/drawing/2010/main">
                <a:solidFill>
                  <a:srgbClr val="FFFFFF"/>
                </a:solidFill>
              </a14:hiddenFill>
            </a:ext>
          </a:extLst>
        </p:spPr>
      </p:pic>
      <p:pic>
        <p:nvPicPr>
          <p:cNvPr id="7176" name="Picture 8" descr="http://pdd.ua/r/r/BFA3FCB7-F6A7-445C-9805-FDC05617A1E5/5.35.2_b.gif"/>
          <p:cNvPicPr>
            <a:picLocks noChangeAspect="1" noChangeArrowheads="1"/>
          </p:cNvPicPr>
          <p:nvPr/>
        </p:nvPicPr>
        <p:blipFill>
          <a:blip r:embed="rId8" cstate="print">
            <a:extLst>
              <a:ext uri="{28A0092B-C50C-407E-A947-70E740481C1C}">
                <a14:useLocalDpi xmlns:a14="http://schemas.microsoft.com/office/drawing/2010/main" val="0"/>
              </a:ext>
            </a:extLst>
          </a:blip>
          <a:srcRect/>
          <a:stretch>
            <a:fillRect/>
          </a:stretch>
        </p:blipFill>
        <p:spPr bwMode="auto">
          <a:xfrm>
            <a:off x="5052876" y="8382667"/>
            <a:ext cx="1052209" cy="1050456"/>
          </a:xfrm>
          <a:prstGeom prst="rect">
            <a:avLst/>
          </a:prstGeom>
          <a:noFill/>
          <a:extLst>
            <a:ext uri="{909E8E84-426E-40DD-AFC4-6F175D3DCCD1}">
              <a14:hiddenFill xmlns:a14="http://schemas.microsoft.com/office/drawing/2010/main">
                <a:solidFill>
                  <a:srgbClr val="FFFFFF"/>
                </a:solidFill>
              </a14:hiddenFill>
            </a:ext>
          </a:extLst>
        </p:spPr>
      </p:pic>
      <p:pic>
        <p:nvPicPr>
          <p:cNvPr id="7178" name="Picture 10" descr="http://market.electro-rating.ru/photo/full/5-18.jpg"/>
          <p:cNvPicPr>
            <a:picLocks noChangeAspect="1" noChangeArrowheads="1"/>
          </p:cNvPicPr>
          <p:nvPr/>
        </p:nvPicPr>
        <p:blipFill>
          <a:blip r:embed="rId9" cstate="print">
            <a:extLst>
              <a:ext uri="{28A0092B-C50C-407E-A947-70E740481C1C}">
                <a14:useLocalDpi xmlns:a14="http://schemas.microsoft.com/office/drawing/2010/main" val="0"/>
              </a:ext>
            </a:extLst>
          </a:blip>
          <a:srcRect/>
          <a:stretch>
            <a:fillRect/>
          </a:stretch>
        </p:blipFill>
        <p:spPr bwMode="auto">
          <a:xfrm>
            <a:off x="1980431" y="2619297"/>
            <a:ext cx="864096" cy="1296144"/>
          </a:xfrm>
          <a:prstGeom prst="rect">
            <a:avLst/>
          </a:prstGeom>
          <a:noFill/>
          <a:extLst>
            <a:ext uri="{909E8E84-426E-40DD-AFC4-6F175D3DCCD1}">
              <a14:hiddenFill xmlns:a14="http://schemas.microsoft.com/office/drawing/2010/main">
                <a:solidFill>
                  <a:srgbClr val="FFFFFF"/>
                </a:solidFill>
              </a14:hiddenFill>
            </a:ext>
          </a:extLst>
        </p:spPr>
      </p:pic>
      <p:sp>
        <p:nvSpPr>
          <p:cNvPr id="4" name="Овал 3"/>
          <p:cNvSpPr/>
          <p:nvPr/>
        </p:nvSpPr>
        <p:spPr>
          <a:xfrm>
            <a:off x="2484486" y="4420862"/>
            <a:ext cx="2398559" cy="3456384"/>
          </a:xfrm>
          <a:prstGeom prst="ellipse">
            <a:avLst/>
          </a:prstGeom>
          <a:solidFill>
            <a:schemeClr val="accent1">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ru-RU" sz="1400" b="1" dirty="0" smtClean="0">
                <a:solidFill>
                  <a:srgbClr val="002060"/>
                </a:solidFill>
                <a:latin typeface="Times New Roman" panose="02020603050405020304" pitchFamily="18" charset="0"/>
                <a:cs typeface="Times New Roman" panose="02020603050405020304" pitchFamily="18" charset="0"/>
              </a:rPr>
              <a:t>Проведи линии от дорожных знаков к соответствующим картинками</a:t>
            </a:r>
            <a:endParaRPr lang="ru-RU" sz="1400" b="1" dirty="0">
              <a:solidFill>
                <a:srgbClr val="002060"/>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4564181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Рисунок 8"/>
          <p:cNvPicPr>
            <a:picLocks noChangeAspect="1"/>
          </p:cNvPicPr>
          <p:nvPr/>
        </p:nvPicPr>
        <p:blipFill>
          <a:blip r:embed="rId2" cstate="print">
            <a:extLst>
              <a:ext uri="{BEBA8EAE-BF5A-486C-A8C5-ECC9F3942E4B}">
                <a14:imgProps xmlns:a14="http://schemas.microsoft.com/office/drawing/2010/main">
                  <a14:imgLayer r:embed="rId3">
                    <a14:imgEffect>
                      <a14:brightnessContrast bright="40000" contrast="40000"/>
                    </a14:imgEffect>
                  </a14:imgLayer>
                </a14:imgProps>
              </a:ext>
              <a:ext uri="{28A0092B-C50C-407E-A947-70E740481C1C}">
                <a14:useLocalDpi xmlns:a14="http://schemas.microsoft.com/office/drawing/2010/main" val="0"/>
              </a:ext>
            </a:extLst>
          </a:blip>
          <a:stretch>
            <a:fillRect/>
          </a:stretch>
        </p:blipFill>
        <p:spPr>
          <a:xfrm>
            <a:off x="4" y="0"/>
            <a:ext cx="7561262" cy="10801350"/>
          </a:xfrm>
          <a:prstGeom prst="rect">
            <a:avLst/>
          </a:prstGeom>
        </p:spPr>
      </p:pic>
      <p:sp>
        <p:nvSpPr>
          <p:cNvPr id="2" name="Заголовок 1"/>
          <p:cNvSpPr>
            <a:spLocks noGrp="1"/>
          </p:cNvSpPr>
          <p:nvPr>
            <p:ph type="title"/>
          </p:nvPr>
        </p:nvSpPr>
        <p:spPr>
          <a:xfrm>
            <a:off x="378066" y="541547"/>
            <a:ext cx="6805137" cy="1242163"/>
          </a:xfrm>
        </p:spPr>
        <p:txBody>
          <a:bodyPr>
            <a:normAutofit fontScale="90000"/>
          </a:bodyPr>
          <a:lstStyle/>
          <a:p>
            <a:pPr lvl="0" fontAlgn="base">
              <a:spcAft>
                <a:spcPct val="0"/>
              </a:spcAft>
            </a:pPr>
            <a:r>
              <a:rPr lang="ru-RU" altLang="ru-RU" sz="3700" b="1" dirty="0">
                <a:solidFill>
                  <a:srgbClr val="002060"/>
                </a:solidFill>
                <a:latin typeface="Monotype Corsiva" panose="03010101010201010101" pitchFamily="66" charset="0"/>
                <a:ea typeface="+mn-ea"/>
                <a:cs typeface="Times New Roman" pitchFamily="18" charset="0"/>
              </a:rPr>
              <a:t/>
            </a:r>
            <a:br>
              <a:rPr lang="ru-RU" altLang="ru-RU" sz="3700" b="1" dirty="0">
                <a:solidFill>
                  <a:srgbClr val="002060"/>
                </a:solidFill>
                <a:latin typeface="Monotype Corsiva" panose="03010101010201010101" pitchFamily="66" charset="0"/>
                <a:ea typeface="+mn-ea"/>
                <a:cs typeface="Times New Roman" pitchFamily="18" charset="0"/>
              </a:rPr>
            </a:br>
            <a:r>
              <a:rPr lang="ru-RU" altLang="ru-RU" sz="3700" b="1" dirty="0">
                <a:solidFill>
                  <a:srgbClr val="002060"/>
                </a:solidFill>
                <a:latin typeface="Monotype Corsiva" panose="03010101010201010101" pitchFamily="66" charset="0"/>
                <a:ea typeface="+mn-ea"/>
                <a:cs typeface="Times New Roman" pitchFamily="18" charset="0"/>
              </a:rPr>
              <a:t>«Игры  для закрепления</a:t>
            </a:r>
            <a:br>
              <a:rPr lang="ru-RU" altLang="ru-RU" sz="3700" b="1" dirty="0">
                <a:solidFill>
                  <a:srgbClr val="002060"/>
                </a:solidFill>
                <a:latin typeface="Monotype Corsiva" panose="03010101010201010101" pitchFamily="66" charset="0"/>
                <a:ea typeface="+mn-ea"/>
                <a:cs typeface="Times New Roman" pitchFamily="18" charset="0"/>
              </a:rPr>
            </a:br>
            <a:r>
              <a:rPr lang="ru-RU" altLang="ru-RU" sz="3700" b="1" dirty="0">
                <a:solidFill>
                  <a:srgbClr val="002060"/>
                </a:solidFill>
                <a:latin typeface="Monotype Corsiva" panose="03010101010201010101" pitchFamily="66" charset="0"/>
                <a:ea typeface="+mn-ea"/>
                <a:cs typeface="Times New Roman" pitchFamily="18" charset="0"/>
              </a:rPr>
              <a:t> знаний детей   о ПДД»</a:t>
            </a:r>
            <a:endParaRPr lang="ru-RU" sz="3700" dirty="0">
              <a:solidFill>
                <a:srgbClr val="002060"/>
              </a:solidFill>
              <a:latin typeface="Monotype Corsiva" panose="03010101010201010101" pitchFamily="66" charset="0"/>
            </a:endParaRPr>
          </a:p>
        </p:txBody>
      </p:sp>
      <p:sp>
        <p:nvSpPr>
          <p:cNvPr id="8" name="TextBox 7"/>
          <p:cNvSpPr txBox="1"/>
          <p:nvPr/>
        </p:nvSpPr>
        <p:spPr>
          <a:xfrm>
            <a:off x="3132560" y="1800403"/>
            <a:ext cx="2597696" cy="598389"/>
          </a:xfrm>
          <a:prstGeom prst="rect">
            <a:avLst/>
          </a:prstGeom>
          <a:noFill/>
        </p:spPr>
        <p:txBody>
          <a:bodyPr wrap="square" lIns="104923" tIns="52461" rIns="104923" bIns="52461" rtlCol="0">
            <a:spAutoFit/>
          </a:bodyPr>
          <a:lstStyle/>
          <a:p>
            <a:pPr algn="ctr"/>
            <a:endParaRPr lang="ru-RU" sz="1600" b="1" dirty="0">
              <a:solidFill>
                <a:srgbClr val="00B050"/>
              </a:solidFill>
              <a:latin typeface="Times New Roman" panose="02020603050405020304" pitchFamily="18" charset="0"/>
              <a:cs typeface="Times New Roman" panose="02020603050405020304" pitchFamily="18" charset="0"/>
            </a:endParaRPr>
          </a:p>
          <a:p>
            <a:pPr algn="ctr"/>
            <a:r>
              <a:rPr lang="ru-RU" sz="1600" b="1" dirty="0">
                <a:solidFill>
                  <a:srgbClr val="0070C0"/>
                </a:solidFill>
                <a:latin typeface="Times New Roman" panose="02020603050405020304" pitchFamily="18" charset="0"/>
                <a:cs typeface="Times New Roman" panose="02020603050405020304" pitchFamily="18" charset="0"/>
              </a:rPr>
              <a:t>  </a:t>
            </a:r>
            <a:r>
              <a:rPr lang="ru-RU" sz="1600" b="1" dirty="0" smtClean="0">
                <a:solidFill>
                  <a:srgbClr val="0070C0"/>
                </a:solidFill>
                <a:latin typeface="Times New Roman" panose="02020603050405020304" pitchFamily="18" charset="0"/>
                <a:cs typeface="Times New Roman" panose="02020603050405020304" pitchFamily="18" charset="0"/>
              </a:rPr>
              <a:t>Выполни задание!</a:t>
            </a:r>
          </a:p>
        </p:txBody>
      </p:sp>
      <p:pic>
        <p:nvPicPr>
          <p:cNvPr id="8194" name="Picture 2" descr="https://fs00.infourok.ru/images/doc/239/169146/2/img18.jpg"/>
          <p:cNvPicPr>
            <a:picLocks noChangeAspect="1" noChangeArrowheads="1"/>
          </p:cNvPicPr>
          <p:nvPr/>
        </p:nvPicPr>
        <p:blipFill>
          <a:blip r:embed="rId4">
            <a:extLst>
              <a:ext uri="{BEBA8EAE-BF5A-486C-A8C5-ECC9F3942E4B}">
                <a14:imgProps xmlns:a14="http://schemas.microsoft.com/office/drawing/2010/main">
                  <a14:imgLayer r:embed="rId5">
                    <a14:imgEffect>
                      <a14:sharpenSoften amount="25000"/>
                    </a14:imgEffect>
                    <a14:imgEffect>
                      <a14:saturation sat="300000"/>
                    </a14:imgEffect>
                  </a14:imgLayer>
                </a14:imgProps>
              </a:ext>
              <a:ext uri="{28A0092B-C50C-407E-A947-70E740481C1C}">
                <a14:useLocalDpi xmlns:a14="http://schemas.microsoft.com/office/drawing/2010/main" val="0"/>
              </a:ext>
            </a:extLst>
          </a:blip>
          <a:srcRect/>
          <a:stretch>
            <a:fillRect/>
          </a:stretch>
        </p:blipFill>
        <p:spPr bwMode="auto">
          <a:xfrm>
            <a:off x="972319" y="2398792"/>
            <a:ext cx="5832647" cy="7322363"/>
          </a:xfrm>
          <a:prstGeom prst="rect">
            <a:avLst/>
          </a:prstGeom>
          <a:noFill/>
          <a:extLst>
            <a:ext uri="{909E8E84-426E-40DD-AFC4-6F175D3DCCD1}">
              <a14:hiddenFill xmlns:a14="http://schemas.microsoft.com/office/drawing/2010/main">
                <a:solidFill>
                  <a:srgbClr val="FFFFFF"/>
                </a:solidFill>
              </a14:hiddenFill>
            </a:ext>
          </a:extLst>
        </p:spPr>
      </p:pic>
      <p:pic>
        <p:nvPicPr>
          <p:cNvPr id="11" name="Рисунок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5919138" y="1324860"/>
            <a:ext cx="1101853" cy="1339512"/>
          </a:xfrm>
          <a:prstGeom prst="rect">
            <a:avLst/>
          </a:prstGeom>
        </p:spPr>
      </p:pic>
      <p:sp>
        <p:nvSpPr>
          <p:cNvPr id="10" name="Овальная выноска 9"/>
          <p:cNvSpPr/>
          <p:nvPr/>
        </p:nvSpPr>
        <p:spPr>
          <a:xfrm>
            <a:off x="2933634" y="1951099"/>
            <a:ext cx="2796621" cy="447693"/>
          </a:xfrm>
          <a:prstGeom prst="wedgeEllipseCallout">
            <a:avLst>
              <a:gd name="adj1" fmla="val 55295"/>
              <a:gd name="adj2" fmla="val -63375"/>
            </a:avLst>
          </a:prstGeom>
          <a:noFill/>
        </p:spPr>
        <p:style>
          <a:lnRef idx="2">
            <a:schemeClr val="accent1">
              <a:shade val="50000"/>
            </a:schemeClr>
          </a:lnRef>
          <a:fillRef idx="1">
            <a:schemeClr val="accent1"/>
          </a:fillRef>
          <a:effectRef idx="0">
            <a:schemeClr val="accent1"/>
          </a:effectRef>
          <a:fontRef idx="minor">
            <a:schemeClr val="lt1"/>
          </a:fontRef>
        </p:style>
        <p:txBody>
          <a:bodyPr lIns="104923" tIns="52461" rIns="104923" bIns="52461" spcCol="0" rtlCol="0" anchor="ctr"/>
          <a:lstStyle/>
          <a:p>
            <a:pPr algn="ctr"/>
            <a:endParaRPr lang="ru-RU">
              <a:solidFill>
                <a:prstClr val="white"/>
              </a:solidFill>
            </a:endParaRPr>
          </a:p>
        </p:txBody>
      </p:sp>
    </p:spTree>
    <p:extLst>
      <p:ext uri="{BB962C8B-B14F-4D97-AF65-F5344CB8AC3E}">
        <p14:creationId xmlns:p14="http://schemas.microsoft.com/office/powerpoint/2010/main" val="1869786196"/>
      </p:ext>
    </p:extLst>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1339</TotalTime>
  <Words>2461</Words>
  <Application>Microsoft Office PowerPoint</Application>
  <PresentationFormat>Произвольный</PresentationFormat>
  <Paragraphs>251</Paragraphs>
  <Slides>21</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21</vt:i4>
      </vt:variant>
    </vt:vector>
  </HeadingPairs>
  <TitlesOfParts>
    <vt:vector size="22" baseType="lpstr">
      <vt:lpstr>Тема Office</vt:lpstr>
      <vt:lpstr>   «Приключения Буратино  в стране Светофории» </vt:lpstr>
      <vt:lpstr>      </vt:lpstr>
      <vt:lpstr>Презентация PowerPoint</vt:lpstr>
      <vt:lpstr>Презентация PowerPoint</vt:lpstr>
      <vt:lpstr>Презентация PowerPoint</vt:lpstr>
      <vt:lpstr> «Игры  для закрепления  знаний детей   о ПДД»</vt:lpstr>
      <vt:lpstr> «Игры  для закрепления  знаний детей   о ПДД»</vt:lpstr>
      <vt:lpstr> «Игры  для закрепления  знаний детей   о ПДД»</vt:lpstr>
      <vt:lpstr> «Игры  для закрепления  знаний детей   о ПДД»</vt:lpstr>
      <vt:lpstr>     «В гостях у сказки»</vt:lpstr>
      <vt:lpstr>«Что почитать ребенку о ПДД» </vt:lpstr>
      <vt:lpstr>«Информационные порталы» </vt:lpstr>
      <vt:lpstr>«Творим   вместе с детьми» </vt:lpstr>
      <vt:lpstr>«Перекресток загадок»</vt:lpstr>
      <vt:lpstr>«Страничка ребусов»</vt:lpstr>
      <vt:lpstr>«Поэтическая страничка»</vt:lpstr>
      <vt:lpstr>«Советы родителям»</vt:lpstr>
      <vt:lpstr>«Советы родителям»</vt:lpstr>
      <vt:lpstr>«Творчество детей»</vt:lpstr>
      <vt:lpstr>Презентация PowerPoint</vt:lpstr>
      <vt:lpstr>Презентация PowerPoint</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«Приключения Буратино  в стране Светофории» </dc:title>
  <dc:creator>п</dc:creator>
  <cp:lastModifiedBy>п</cp:lastModifiedBy>
  <cp:revision>105</cp:revision>
  <cp:lastPrinted>2018-06-26T12:52:58Z</cp:lastPrinted>
  <dcterms:created xsi:type="dcterms:W3CDTF">2018-01-10T15:52:13Z</dcterms:created>
  <dcterms:modified xsi:type="dcterms:W3CDTF">2018-10-15T07:25:48Z</dcterms:modified>
</cp:coreProperties>
</file>